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95" r:id="rId2"/>
  </p:sldMasterIdLst>
  <p:notesMasterIdLst>
    <p:notesMasterId r:id="rId23"/>
  </p:notesMasterIdLst>
  <p:handoutMasterIdLst>
    <p:handoutMasterId r:id="rId24"/>
  </p:handoutMasterIdLst>
  <p:sldIdLst>
    <p:sldId id="256" r:id="rId3"/>
    <p:sldId id="498" r:id="rId4"/>
    <p:sldId id="501" r:id="rId5"/>
    <p:sldId id="503" r:id="rId6"/>
    <p:sldId id="505" r:id="rId7"/>
    <p:sldId id="506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35" r:id="rId19"/>
    <p:sldId id="536" r:id="rId20"/>
    <p:sldId id="537" r:id="rId21"/>
    <p:sldId id="529" r:id="rId22"/>
  </p:sldIdLst>
  <p:sldSz cx="9144000" cy="6858000" type="screen4x3"/>
  <p:notesSz cx="6794500" cy="9931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660033"/>
    <a:srgbClr val="3366FF"/>
    <a:srgbClr val="CCFF66"/>
    <a:srgbClr val="FFFF00"/>
    <a:srgbClr val="9900FF"/>
    <a:srgbClr val="FF00FF"/>
    <a:srgbClr val="663300"/>
    <a:srgbClr val="EAEAEA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ลักษณะ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ลักษณะ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87626" autoAdjust="0"/>
  </p:normalViewPr>
  <p:slideViewPr>
    <p:cSldViewPr>
      <p:cViewPr varScale="1">
        <p:scale>
          <a:sx n="63" d="100"/>
          <a:sy n="63" d="100"/>
        </p:scale>
        <p:origin x="152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8C4AC-CD16-4FC6-BEF0-9BD8633F0A6E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68D05-D7A1-4AAA-8F78-650A5446951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129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E53F8-6FB6-4133-AEA7-6C776A4060B7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E8F11-43F0-4CB6-9962-945D0848D7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908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912A11-07EC-4161-B72B-6C0D6C09D66A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dirty="0"/>
              <a:t>ด้วยการทำจัดโครงสร้างการบริหารจัดการให้เอื้อต่อการดำเนินงาน ทุกคนมีส่วนร่วมและมีการประชาสัมพันธ์กับทุกฝ่ายที่เกี่ยวข้อง</a:t>
            </a:r>
            <a:r>
              <a:rPr lang="en-US" dirty="0"/>
              <a:t>  </a:t>
            </a:r>
            <a:r>
              <a:rPr lang="th-TH" dirty="0"/>
              <a:t>แต่งตั้งคณะกรรมการเพื่อกำหนดแนวทางให้ความเห็นและข้อเสนอแนะและแต่งตั้งคณะบุคคลทำการตรวจสอบ ทบทวนและรายงานคุณภาพการศึกษา และจัดให้มีข้อมูลที่เพียงพอในการดำเนินงานพัฒนาคุณภาพการศึกษาเพื่อนำมากำหนดวิสัยทัศน์ ภารกิจและแผนพัฒนา คณะกรรมการประกันคุณภาพการศึกษาภายในสถานศึกษามีอำนาจและหน้าที่ ดังนี้</a:t>
            </a:r>
            <a:r>
              <a:rPr lang="en-US" dirty="0"/>
              <a:t>1.2.</a:t>
            </a:r>
            <a:r>
              <a:rPr lang="th-TH" dirty="0"/>
              <a:t>กำหนดแนวทางและวิธีดำเนินการประกันคุณภาพการศึกษาภายในสถานศึกษา</a:t>
            </a:r>
            <a:br>
              <a:rPr lang="th-TH" dirty="0"/>
            </a:br>
            <a:r>
              <a:rPr lang="th-TH" dirty="0"/>
              <a:t>                    </a:t>
            </a:r>
            <a:r>
              <a:rPr lang="en-US" dirty="0"/>
              <a:t>1.3 </a:t>
            </a:r>
            <a:r>
              <a:rPr lang="th-TH" dirty="0"/>
              <a:t>กำกับ ติดตาม และให้ความเห็นและข้อเสนอแนะเกี่ยวข้องกับการดำเนินการประกันคุณภาพการศึกษาภายในสถานศึกษา</a:t>
            </a:r>
            <a:br>
              <a:rPr lang="th-TH" dirty="0"/>
            </a:br>
            <a:r>
              <a:rPr lang="th-TH" dirty="0"/>
              <a:t>                   </a:t>
            </a:r>
            <a:r>
              <a:rPr lang="en-US" dirty="0"/>
              <a:t>1.4 </a:t>
            </a:r>
            <a:r>
              <a:rPr lang="th-TH" dirty="0"/>
              <a:t>เสนอสถานศึกษาแต่งตั้งคณะบุคคลทำหน้าที่ตรวจสอบ ทบทวนและรายงานคุณภาพการศึกษาภายในสถานศึกษา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dirty="0"/>
              <a:t>โดยมุ่งเน้นมาตรฐาน ผลการเรียนรู้ของผู้เรียนที่สอดคล้องกับมาตรฐานที่หลักสูตรกำหนด ครอบคลุมสาระการเรียนรู้ กระบวนการเรียนรู้  ให้เหมาะสมกับสภาพผู้เรียน สถานศึกษา ท้องถิ่นและสอดคล้องกับมาตรฐานการศึกษา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dirty="0"/>
              <a:t>ด้วยการจัดทำแผนอย่างเป็นระบบพื้นฐานของข้อมูลสถานศึกษา ซึ่งประกอบด้วย เป้าหมาย ยุทธศาสตร์ และแนวปฏิบัติที่ชัดเจน สมบูรณ์ คลอบคลุมการพัฒนาทุกกิจกรรมที่เป็นส่วนประกอบหลักของการจัดการศึกษาและเป็นที่ยอมรับร่วมกันของทุกฝ่ายที่เกี่ยวข้องนำไปปฏิบัติ เพื่อให้บรรลุตามเป้าหมายของแต่ละกิจกรรมที่กำหนดอย่างสอดรับกับวิสัยทัศน์และมาตรฐานหลักสูตรการศึกษาขั้นพื้นฐาน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dirty="0"/>
              <a:t>โดยการกำกับ ติดตามการดำเนินงานอย่างต่อเนื่องให้บรรลุเป้าหมาย ตามแผนพัฒนาคุณภาพสถานศึกษาที่กำหนดไว้โดยจัดทำแผนปฏิบัติการประจำปีที่ชัดเจนครอบคลุมงาน/โครงการของสถานศึกษา โดยคำนึงถึงหลักการและครอบคลุมในเรื่อง ต่อไปนี้             </a:t>
            </a:r>
            <a:br>
              <a:rPr lang="th-TH" dirty="0"/>
            </a:br>
            <a:r>
              <a:rPr lang="th-TH" dirty="0"/>
              <a:t>                   </a:t>
            </a:r>
            <a:r>
              <a:rPr lang="en-US" dirty="0"/>
              <a:t>4.1 </a:t>
            </a:r>
            <a:r>
              <a:rPr lang="th-TH" dirty="0"/>
              <a:t>เป็นแผนยุทธศาสตร์ที่ใช้ข้อมูลจากการวิเคราะห์สภาพปัญหาและความจำเป็นอย่างเป็นระบบและมีแผนปฏิบัติการประจำปีรองรับ</a:t>
            </a:r>
            <a:br>
              <a:rPr lang="th-TH" dirty="0"/>
            </a:br>
            <a:r>
              <a:rPr lang="th-TH" dirty="0"/>
              <a:t>                  </a:t>
            </a:r>
            <a:r>
              <a:rPr lang="en-US" dirty="0"/>
              <a:t>4.2 </a:t>
            </a:r>
            <a:r>
              <a:rPr lang="th-TH" dirty="0"/>
              <a:t>กำหนดวิสัยทัศน์ ภารกิจ เป้าหมาย และสภาพความสำเร็จของการพัฒนาไว้อย่างต่อเนื่อง ชัดเจน และเป็นรูปธรรม</a:t>
            </a:r>
            <a:br>
              <a:rPr lang="th-TH" dirty="0"/>
            </a:br>
            <a:r>
              <a:rPr lang="th-TH" dirty="0"/>
              <a:t>                  </a:t>
            </a:r>
            <a:r>
              <a:rPr lang="en-US" dirty="0"/>
              <a:t>4.3 </a:t>
            </a:r>
            <a:r>
              <a:rPr lang="th-TH" dirty="0"/>
              <a:t>กำหนดวิธีดำเนินงานที่มีหลักวิชาหรือผลการวิจัย หรือข้อมูลเชิงประจักษ์ที่อ้างถึงให้ครอบคลุมการพัฒนาด้านการจัดประสบการณ์เรียนรู้ กระบวนการเรียนรู้ การส่งเสริมการเรียนรู้ การวัดและประเมินผล การพัฒนาบุคลากรและการบริหารจัดการ เพื่อนำไปสู่เป้าหมายที่กำหนดไว้</a:t>
            </a:r>
            <a:br>
              <a:rPr lang="th-TH" dirty="0"/>
            </a:br>
            <a:r>
              <a:rPr lang="th-TH" dirty="0"/>
              <a:t>                 </a:t>
            </a:r>
            <a:r>
              <a:rPr lang="en-US" dirty="0"/>
              <a:t>4.4 </a:t>
            </a:r>
            <a:r>
              <a:rPr lang="th-TH" dirty="0"/>
              <a:t>กำหนดแหล่งวิทยาการภายนอกที่ให้การสนับสนุนทางวิชาการ</a:t>
            </a:r>
            <a:br>
              <a:rPr lang="th-TH" dirty="0"/>
            </a:br>
            <a:r>
              <a:rPr lang="th-TH" dirty="0"/>
              <a:t>                 </a:t>
            </a:r>
            <a:r>
              <a:rPr lang="en-US" dirty="0"/>
              <a:t>4.5 </a:t>
            </a:r>
            <a:r>
              <a:rPr lang="th-TH" dirty="0"/>
              <a:t>กำหนดบทบาทหน้าที่ให้บุคลากรของสถานศึกษาทุกคนรวมทั้งผู้เรียน รับผิดชอบ และดำเนินงานตามที่กำหนดไว้อย่างอย่างมีประสิทธิภาพ</a:t>
            </a:r>
            <a:br>
              <a:rPr lang="th-TH" dirty="0"/>
            </a:br>
            <a:r>
              <a:rPr lang="th-TH" dirty="0"/>
              <a:t>                 </a:t>
            </a:r>
            <a:r>
              <a:rPr lang="en-US" dirty="0"/>
              <a:t>4.6 </a:t>
            </a:r>
            <a:r>
              <a:rPr lang="th-TH" dirty="0"/>
              <a:t>กำหนดบทบาทหน้าที่ และแนวทางให้บิดา มารดา ผู้ปกครองและบุคลากรในชุมชน เข้ามามีส่วนร่วมในการดำเนินงาน</a:t>
            </a:r>
            <a:br>
              <a:rPr lang="th-TH" dirty="0"/>
            </a:br>
            <a:r>
              <a:rPr lang="en-US" dirty="0"/>
              <a:t>                </a:t>
            </a:r>
            <a:r>
              <a:rPr lang="th-TH" dirty="0"/>
              <a:t> </a:t>
            </a:r>
            <a:r>
              <a:rPr lang="en-US" dirty="0"/>
              <a:t>4.7 </a:t>
            </a:r>
            <a:r>
              <a:rPr lang="th-TH" dirty="0"/>
              <a:t>กำหนดการจัดงบประมาณและการใช้ทรัพยากรอย่างมีประสิทธิภาพ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dirty="0"/>
              <a:t>จะประกอบด้วยการตรวจสอบและทบทวนภายในโดยบุคลากรในสถานศึกษาโดยใช้วิธีการที่หลากหลายและเหมาะสม</a:t>
            </a:r>
            <a:r>
              <a:rPr lang="en-US" dirty="0"/>
              <a:t> (</a:t>
            </a:r>
            <a:r>
              <a:rPr lang="th-TH" dirty="0"/>
              <a:t>การสังเกตพฤติกรรม และกระบวนการทำงาน กระบวนการจัดการเรียนการสอน การสอบถาม การสัมภาษณ์ การพิจารณาหลักฐาน ร่องรอยการปฏิบัติงาน ตัวอย่างผลงาน และแฟ้มสะสมงาน แบบสำรวจ แบบสอบถาม แบบทดสอบและแบบวัดมาตรฐาน)</a:t>
            </a:r>
            <a:r>
              <a:rPr lang="en-US" dirty="0"/>
              <a:t>  </a:t>
            </a:r>
            <a:r>
              <a:rPr lang="th-TH" dirty="0"/>
              <a:t>การตรวจสอบและทบทวนคุณภาพการศึกษาภายในสถานศึกษา จะต้องดำเนินการอย่างเป็นระบบ ต่อเนื่องเพื่อนำไปใช้ในการปรับปรุง แก้ไข เปลี่ยนแปลงและพัฒนาคุณภาพการศึกษาและรวมถึงการตรวจสอบและทบทวนจากหน่วยงานต้นสังกัด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dirty="0"/>
              <a:t>จะต้องจัดให้ผู้เรียนทุกคน ได้รับการประเมินผลสัมฤทธิ์ในวิชาแกนหลัก และคุณลักษณะที่สำคัญด้วยเครื่องมือมาตรฐาน</a:t>
            </a:r>
            <a:r>
              <a:rPr lang="en-US" dirty="0"/>
              <a:t> </a:t>
            </a:r>
            <a:r>
              <a:rPr lang="th-TH" dirty="0"/>
              <a:t>หน่วยงานต้นสังกัดและหน่วยงานต้นสังกัดระดับจังหวัด ส่งเสริม สนับสนุนและร่วมดำเนินงาน ตามระบบการประเมินคุณภาพการศึกษาภายในสถานศึกษาดังนี้</a:t>
            </a:r>
            <a:br>
              <a:rPr lang="th-TH" dirty="0"/>
            </a:br>
            <a:r>
              <a:rPr lang="th-TH" dirty="0"/>
              <a:t>              </a:t>
            </a:r>
            <a:r>
              <a:rPr lang="en-US" dirty="0"/>
              <a:t>6.1 </a:t>
            </a:r>
            <a:r>
              <a:rPr lang="th-TH" dirty="0"/>
              <a:t>จัดให้มีระบบการประกันคุณภาพการศึกษาภายในสถานศึกษาที่มีประสิทธิภาพ</a:t>
            </a:r>
            <a:br>
              <a:rPr lang="th-TH" dirty="0"/>
            </a:br>
            <a:r>
              <a:rPr lang="th-TH" dirty="0"/>
              <a:t>              </a:t>
            </a:r>
            <a:r>
              <a:rPr lang="en-US" dirty="0"/>
              <a:t>6.2 </a:t>
            </a:r>
            <a:r>
              <a:rPr lang="th-TH" dirty="0"/>
              <a:t>จัดให้มีการกำหนดสาระการเรียนรู้ กระบวนการเรียนรู้ และผลการเรียนรู้ในวิชาแกนหลักของสถานศึกษาร่วมกันเป็นรายปี/รายภาค</a:t>
            </a:r>
            <a:br>
              <a:rPr lang="th-TH" dirty="0"/>
            </a:br>
            <a:r>
              <a:rPr lang="th-TH" dirty="0"/>
              <a:t>              </a:t>
            </a:r>
            <a:r>
              <a:rPr lang="en-US" dirty="0"/>
              <a:t>6.3 </a:t>
            </a:r>
            <a:r>
              <a:rPr lang="th-TH" dirty="0"/>
              <a:t>จัดให้มีการประเมินผลสัมฤทธิ์ในวิชาแกนหลัก และคุณลักษณะที่สำคัญด้วยเครื่องมือมาตรฐาน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dirty="0"/>
              <a:t>เป็นการนำสนอข้อมูลผลการประเมินมาตรฐานคุณภาพ การตรวจสอบและทบทวนภายในและภายนอกมาประมวลรายงานผลการพัฒนาคุณภาพประจำปีการศึกษาซึ่งจะนำไปใช้เป็นข้อมูลสำหรับการวางแผนพัฒนาคุณภาพโดยระบุความสำเร็จตามเป้าหมายที่กำหนดในแบบพัฒนาคุณภาพการศึกษาของสถานศึกษาพร้อมหลักฐานข้อมูลและผลการประเมินผลสัมฤทธิ์ ตามข้อ (</a:t>
            </a:r>
            <a:r>
              <a:rPr lang="en-US" dirty="0"/>
              <a:t>6) </a:t>
            </a:r>
            <a:r>
              <a:rPr lang="th-TH" dirty="0"/>
              <a:t>เสนอต่อหน่วยงานต้นสังกัด หน่วยงานที่เกี่ยวข้องและสาธารณชน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dirty="0"/>
              <a:t>เป็นกลไกส่วนหนึ่งของระบบประกันคุณภาพภายใน เพื่อให้ข้อมูลย้อนกลับเพื่อการส่งเสริม พัฒนาและประเมินประสิทธิภาพการดำเนินงานของระบบประกันคุณภาพ หน่วยงานต้นสังกัดศึกษา วิเคราะห์ วิจัย และเผยแพร่นวัตกรรมเกี่ยวกับรูปแบบและเทคนิควิธีการประกันคุณภาพการศึกษาภายในสถานศึกษาอย่างต่อเนื่อง รวมทั้งกำกับ สนับสนุน ส่งเสริม ติดตาม ประเมินผลและผดุงประสิทธิภาพของระบบการประกันคุณภาพการศึกษาภายในสถานศึกษาด้วย</a:t>
            </a:r>
            <a:r>
              <a:rPr lang="en-US" dirty="0"/>
              <a:t> </a:t>
            </a:r>
            <a:br>
              <a:rPr lang="th-TH" dirty="0"/>
            </a:br>
            <a:br>
              <a:rPr lang="th-TH" dirty="0"/>
            </a:br>
            <a:br>
              <a:rPr lang="th-TH" dirty="0"/>
            </a:br>
            <a:br>
              <a:rPr lang="th-TH" dirty="0"/>
            </a:br>
            <a:br>
              <a:rPr lang="th-TH" dirty="0"/>
            </a:br>
            <a:br>
              <a:rPr lang="th-TH" dirty="0"/>
            </a:br>
            <a:endParaRPr lang="th-TH" dirty="0"/>
          </a:p>
        </p:txBody>
      </p:sp>
      <p:sp>
        <p:nvSpPr>
          <p:cNvPr id="13312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C3DE4-F584-4A65-80B8-9A2789D30B44}" type="slidenum">
              <a:rPr lang="en-US" altLang="th-TH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th-TH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ltGray">
          <a:xfrm>
            <a:off x="0" y="0"/>
            <a:ext cx="9144000" cy="1484313"/>
          </a:xfrm>
          <a:custGeom>
            <a:avLst/>
            <a:gdLst>
              <a:gd name="T0" fmla="*/ 0 w 5760"/>
              <a:gd name="T1" fmla="*/ 576 h 872"/>
              <a:gd name="T2" fmla="*/ 2328 w 5760"/>
              <a:gd name="T3" fmla="*/ 160 h 872"/>
              <a:gd name="T4" fmla="*/ 4520 w 5760"/>
              <a:gd name="T5" fmla="*/ 416 h 872"/>
              <a:gd name="T6" fmla="*/ 5760 w 5760"/>
              <a:gd name="T7" fmla="*/ 872 h 872"/>
              <a:gd name="T8" fmla="*/ 5760 w 5760"/>
              <a:gd name="T9" fmla="*/ 0 h 872"/>
              <a:gd name="T10" fmla="*/ 1 w 5760"/>
              <a:gd name="T11" fmla="*/ 0 h 872"/>
              <a:gd name="T12" fmla="*/ 0 w 5760"/>
              <a:gd name="T13" fmla="*/ 576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872">
                <a:moveTo>
                  <a:pt x="0" y="576"/>
                </a:moveTo>
                <a:cubicBezTo>
                  <a:pt x="912" y="280"/>
                  <a:pt x="1580" y="168"/>
                  <a:pt x="2328" y="160"/>
                </a:cubicBezTo>
                <a:cubicBezTo>
                  <a:pt x="3081" y="133"/>
                  <a:pt x="3912" y="256"/>
                  <a:pt x="4520" y="416"/>
                </a:cubicBezTo>
                <a:cubicBezTo>
                  <a:pt x="5128" y="576"/>
                  <a:pt x="5672" y="792"/>
                  <a:pt x="5760" y="872"/>
                </a:cubicBezTo>
                <a:lnTo>
                  <a:pt x="5760" y="0"/>
                </a:lnTo>
                <a:lnTo>
                  <a:pt x="1" y="0"/>
                </a:lnTo>
                <a:lnTo>
                  <a:pt x="0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3090" name="Picture 18" descr="keyboar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2133600"/>
            <a:ext cx="914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295400"/>
            <a:ext cx="7658100" cy="1676400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th-TH" noProof="0"/>
              <a:t>คลิกเพื่อแก้ไขลักษณะชื่อเรื่องต้นแบบ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5800" y="5927725"/>
            <a:ext cx="7772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th-TH" noProof="0"/>
              <a:t>คลิกเพื่อแก้ไขลักษณะชื่อเรื่องรองต้นแบบ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40500"/>
            <a:ext cx="2133600" cy="18097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06EDB81E-BF7B-4151-B885-87DF3411799E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0500"/>
            <a:ext cx="2895600" cy="180975"/>
          </a:xfrm>
        </p:spPr>
        <p:txBody>
          <a:bodyPr/>
          <a:lstStyle>
            <a:lvl1pPr algn="ctr">
              <a:defRPr sz="1000" b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th-TH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40500"/>
            <a:ext cx="2133600" cy="1809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759700" y="228600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DB81E-BF7B-4151-B885-87DF3411799E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338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86550" y="122238"/>
            <a:ext cx="2076450" cy="6354762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76950" cy="6354762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DB81E-BF7B-4151-B885-87DF3411799E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879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563562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ตาราง 2"/>
          <p:cNvSpPr>
            <a:spLocks noGrp="1"/>
          </p:cNvSpPr>
          <p:nvPr>
            <p:ph type="tbl" idx="1"/>
          </p:nvPr>
        </p:nvSpPr>
        <p:spPr>
          <a:xfrm>
            <a:off x="457200" y="1274763"/>
            <a:ext cx="8229600" cy="5202237"/>
          </a:xfrm>
        </p:spPr>
        <p:txBody>
          <a:bodyPr/>
          <a:lstStyle/>
          <a:p>
            <a:r>
              <a:rPr lang="th-TH"/>
              <a:t>คลิกไอคอนเพื่อเพิ่มตาราง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fld id="{06EDB81E-BF7B-4151-B885-87DF3411799E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1"/>
          </p:nvPr>
        </p:nvSpPr>
        <p:spPr>
          <a:xfrm>
            <a:off x="3505200" y="6492875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>
          <a:xfrm>
            <a:off x="457200" y="811213"/>
            <a:ext cx="3124200" cy="2984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9748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B547-2A60-48DD-B608-0F32B2A9456B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939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B547-2A60-48DD-B608-0F32B2A9456B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2838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B547-2A60-48DD-B608-0F32B2A9456B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7096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B547-2A60-48DD-B608-0F32B2A9456B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5003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B547-2A60-48DD-B608-0F32B2A9456B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8802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B547-2A60-48DD-B608-0F32B2A9456B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661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B547-2A60-48DD-B608-0F32B2A9456B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20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DB81E-BF7B-4151-B885-87DF3411799E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9551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B547-2A60-48DD-B608-0F32B2A9456B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8248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B547-2A60-48DD-B608-0F32B2A9456B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2000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B547-2A60-48DD-B608-0F32B2A9456B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0539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B547-2A60-48DD-B608-0F32B2A9456B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355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DB81E-BF7B-4151-B885-87DF3411799E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224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74763"/>
            <a:ext cx="4038600" cy="5202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74763"/>
            <a:ext cx="4038600" cy="5202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DB81E-BF7B-4151-B885-87DF3411799E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555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DB81E-BF7B-4151-B885-87DF3411799E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แทนท้ายกระดาษ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426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DB81E-BF7B-4151-B885-87DF3411799E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357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DB81E-BF7B-4151-B885-87DF3411799E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682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DB81E-BF7B-4151-B885-87DF3411799E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06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DB81E-BF7B-4151-B885-87DF3411799E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501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Freeform 17"/>
          <p:cNvSpPr>
            <a:spLocks/>
          </p:cNvSpPr>
          <p:nvPr/>
        </p:nvSpPr>
        <p:spPr bwMode="ltGray">
          <a:xfrm>
            <a:off x="5638800" y="6400800"/>
            <a:ext cx="3517900" cy="469900"/>
          </a:xfrm>
          <a:custGeom>
            <a:avLst/>
            <a:gdLst>
              <a:gd name="T0" fmla="*/ 2216 w 2216"/>
              <a:gd name="T1" fmla="*/ 0 h 296"/>
              <a:gd name="T2" fmla="*/ 1032 w 2216"/>
              <a:gd name="T3" fmla="*/ 136 h 296"/>
              <a:gd name="T4" fmla="*/ 0 w 2216"/>
              <a:gd name="T5" fmla="*/ 296 h 296"/>
              <a:gd name="T6" fmla="*/ 2208 w 2216"/>
              <a:gd name="T7" fmla="*/ 294 h 296"/>
              <a:gd name="T8" fmla="*/ 2216 w 2216"/>
              <a:gd name="T9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6" h="296">
                <a:moveTo>
                  <a:pt x="2216" y="0"/>
                </a:moveTo>
                <a:cubicBezTo>
                  <a:pt x="1868" y="93"/>
                  <a:pt x="1355" y="29"/>
                  <a:pt x="1032" y="136"/>
                </a:cubicBezTo>
                <a:cubicBezTo>
                  <a:pt x="662" y="243"/>
                  <a:pt x="576" y="248"/>
                  <a:pt x="0" y="296"/>
                </a:cubicBezTo>
                <a:lnTo>
                  <a:pt x="2208" y="294"/>
                </a:lnTo>
                <a:lnTo>
                  <a:pt x="22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42" name="Freeform 18"/>
          <p:cNvSpPr>
            <a:spLocks/>
          </p:cNvSpPr>
          <p:nvPr/>
        </p:nvSpPr>
        <p:spPr bwMode="ltGray">
          <a:xfrm>
            <a:off x="0" y="115888"/>
            <a:ext cx="9148763" cy="1225550"/>
          </a:xfrm>
          <a:custGeom>
            <a:avLst/>
            <a:gdLst>
              <a:gd name="T0" fmla="*/ 0 w 5763"/>
              <a:gd name="T1" fmla="*/ 689 h 772"/>
              <a:gd name="T2" fmla="*/ 3694 w 5763"/>
              <a:gd name="T3" fmla="*/ 503 h 772"/>
              <a:gd name="T4" fmla="*/ 5760 w 5763"/>
              <a:gd name="T5" fmla="*/ 342 h 772"/>
              <a:gd name="T6" fmla="*/ 5763 w 5763"/>
              <a:gd name="T7" fmla="*/ 0 h 772"/>
              <a:gd name="T8" fmla="*/ 0 w 5763"/>
              <a:gd name="T9" fmla="*/ 346 h 772"/>
              <a:gd name="T10" fmla="*/ 0 w 5763"/>
              <a:gd name="T11" fmla="*/ 689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3" h="772">
                <a:moveTo>
                  <a:pt x="0" y="689"/>
                </a:moveTo>
                <a:cubicBezTo>
                  <a:pt x="1033" y="503"/>
                  <a:pt x="2432" y="772"/>
                  <a:pt x="3694" y="503"/>
                </a:cubicBezTo>
                <a:cubicBezTo>
                  <a:pt x="4956" y="234"/>
                  <a:pt x="5613" y="201"/>
                  <a:pt x="5760" y="342"/>
                </a:cubicBezTo>
                <a:lnTo>
                  <a:pt x="5763" y="0"/>
                </a:lnTo>
                <a:lnTo>
                  <a:pt x="0" y="346"/>
                </a:lnTo>
                <a:lnTo>
                  <a:pt x="0" y="6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43" name="Freeform 19"/>
          <p:cNvSpPr>
            <a:spLocks/>
          </p:cNvSpPr>
          <p:nvPr/>
        </p:nvSpPr>
        <p:spPr bwMode="gray">
          <a:xfrm>
            <a:off x="0" y="-4763"/>
            <a:ext cx="9144000" cy="939801"/>
          </a:xfrm>
          <a:custGeom>
            <a:avLst/>
            <a:gdLst>
              <a:gd name="T0" fmla="*/ 0 w 5760"/>
              <a:gd name="T1" fmla="*/ 505 h 592"/>
              <a:gd name="T2" fmla="*/ 2941 w 5760"/>
              <a:gd name="T3" fmla="*/ 554 h 592"/>
              <a:gd name="T4" fmla="*/ 5088 w 5760"/>
              <a:gd name="T5" fmla="*/ 246 h 592"/>
              <a:gd name="T6" fmla="*/ 5760 w 5760"/>
              <a:gd name="T7" fmla="*/ 213 h 592"/>
              <a:gd name="T8" fmla="*/ 5760 w 5760"/>
              <a:gd name="T9" fmla="*/ 3 h 592"/>
              <a:gd name="T10" fmla="*/ 1 w 5760"/>
              <a:gd name="T11" fmla="*/ 0 h 592"/>
              <a:gd name="T12" fmla="*/ 0 w 5760"/>
              <a:gd name="T13" fmla="*/ 505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592">
                <a:moveTo>
                  <a:pt x="0" y="505"/>
                </a:moveTo>
                <a:cubicBezTo>
                  <a:pt x="1036" y="432"/>
                  <a:pt x="1535" y="592"/>
                  <a:pt x="2941" y="554"/>
                </a:cubicBezTo>
                <a:cubicBezTo>
                  <a:pt x="4347" y="516"/>
                  <a:pt x="4677" y="318"/>
                  <a:pt x="5088" y="246"/>
                </a:cubicBezTo>
                <a:cubicBezTo>
                  <a:pt x="5499" y="174"/>
                  <a:pt x="5739" y="207"/>
                  <a:pt x="5760" y="213"/>
                </a:cubicBezTo>
                <a:lnTo>
                  <a:pt x="5760" y="3"/>
                </a:lnTo>
                <a:lnTo>
                  <a:pt x="1" y="0"/>
                </a:lnTo>
                <a:lnTo>
                  <a:pt x="0" y="5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gray">
          <a:xfrm>
            <a:off x="122238" y="188913"/>
            <a:ext cx="144462" cy="14446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45" name="Oval 21"/>
          <p:cNvSpPr>
            <a:spLocks noChangeArrowheads="1"/>
          </p:cNvSpPr>
          <p:nvPr/>
        </p:nvSpPr>
        <p:spPr bwMode="gray">
          <a:xfrm>
            <a:off x="122238" y="476250"/>
            <a:ext cx="144462" cy="1444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46" name="Oval 22"/>
          <p:cNvSpPr>
            <a:spLocks noChangeArrowheads="1"/>
          </p:cNvSpPr>
          <p:nvPr/>
        </p:nvSpPr>
        <p:spPr bwMode="gray">
          <a:xfrm>
            <a:off x="338138" y="333375"/>
            <a:ext cx="144462" cy="1444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4763"/>
            <a:ext cx="8229600" cy="520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92875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6EDB81E-BF7B-4151-B885-87DF3411799E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92875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22238"/>
            <a:ext cx="8305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7391400" y="6583363"/>
            <a:ext cx="167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Company Logo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57200" y="811213"/>
            <a:ext cx="31242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2"/>
                </a:solidFill>
                <a:latin typeface="+mn-lt"/>
              </a:defRPr>
            </a:lvl1pPr>
          </a:lstStyle>
          <a:p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B81E-BF7B-4151-B885-87DF3411799E}" type="datetimeFigureOut">
              <a:rPr lang="th-TH" smtClean="0"/>
              <a:pPr/>
              <a:t>06/08/65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A6EF1-9A77-4C67-9578-D1D5DA60DD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404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กศน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24136" cy="123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754268" y="1580599"/>
            <a:ext cx="757771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7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แนวคิดและหลักการ</a:t>
            </a:r>
          </a:p>
          <a:p>
            <a:pPr algn="ctr"/>
            <a:r>
              <a:rPr lang="th-TH" sz="7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การประกันคุณภาพการศึกษา</a:t>
            </a:r>
            <a:endParaRPr lang="th-TH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726502" y="5085184"/>
            <a:ext cx="21659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สุกัญญา  </a:t>
            </a:r>
            <a:r>
              <a:rPr lang="th-TH" sz="32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ปัตเ</a:t>
            </a:r>
            <a:r>
              <a:rPr lang="th-TH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มฆ</a:t>
            </a:r>
          </a:p>
        </p:txBody>
      </p:sp>
    </p:spTree>
    <p:extLst>
      <p:ext uri="{BB962C8B-B14F-4D97-AF65-F5344CB8AC3E}">
        <p14:creationId xmlns:p14="http://schemas.microsoft.com/office/powerpoint/2010/main" val="33485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76200"/>
            <a:ext cx="7984951" cy="79216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แนวคิดในการพัฒนาคุณภาพ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การศึกษาของสถานศึกษา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50925" y="1227138"/>
            <a:ext cx="7983538" cy="617537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050925" y="2136775"/>
            <a:ext cx="7983538" cy="619125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044575" y="3048000"/>
            <a:ext cx="7983538" cy="617538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79488" y="3924300"/>
            <a:ext cx="8048625" cy="936625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987425" y="5108575"/>
            <a:ext cx="8040688" cy="927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95363" y="5099050"/>
            <a:ext cx="81486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เป็นภาระหน้าที่และความรับผิดชอบของทุกคนในองค์กร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มิใช่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ของคนใดคนหนึ่ง หรือหัวหน้างาน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2225" y="1219200"/>
            <a:ext cx="42116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สร้างคุณภาพ</a:t>
            </a:r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36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มิใช่</a:t>
            </a: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 สร้างภาพ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14425" y="2217738"/>
            <a:ext cx="78501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spcBef>
                <a:spcPct val="20000"/>
              </a:spcBef>
            </a:pP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เน้นการจัดการศึกษาให้มีคุณภาพ</a:t>
            </a:r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มิใช่ </a:t>
            </a: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จัดทำแฟ้มข้อมูลให้มีคุณภาพ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7425" y="3109913"/>
            <a:ext cx="804068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ต้องปฏิบัติงานให้มีคุณภาพ</a:t>
            </a:r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32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มิใช่</a:t>
            </a: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 จัดทำหรือเตรียมหลักฐานให้ได้คะแนนสูง ๆ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63625" y="3886200"/>
            <a:ext cx="79009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spcBef>
                <a:spcPct val="20000"/>
              </a:spcBef>
            </a:pP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ควรบูรณาการดำเนินงานประกันคุณภาพให้เป็นเนื้อเดียวกับภาระงานปกติ  </a:t>
            </a:r>
            <a:r>
              <a:rPr lang="th-TH" altLang="th-TH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มิใช่</a:t>
            </a: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 </a:t>
            </a:r>
            <a:endParaRPr lang="en-US" altLang="th-TH" b="1">
              <a:latin typeface="TH SarabunPSK" pitchFamily="34" charset="-34"/>
              <a:cs typeface="TH SarabunPSK" pitchFamily="34" charset="-34"/>
            </a:endParaRPr>
          </a:p>
          <a:p>
            <a:pPr algn="thaiDist" eaLnBrk="1" hangingPunct="1">
              <a:spcBef>
                <a:spcPct val="20000"/>
              </a:spcBef>
            </a:pP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เพิ่มภาระงานขึ้นมาใหม่</a:t>
            </a:r>
          </a:p>
        </p:txBody>
      </p:sp>
      <p:sp>
        <p:nvSpPr>
          <p:cNvPr id="3" name="Notched Right Arrow 2"/>
          <p:cNvSpPr/>
          <p:nvPr/>
        </p:nvSpPr>
        <p:spPr>
          <a:xfrm>
            <a:off x="76200" y="1295400"/>
            <a:ext cx="685800" cy="533400"/>
          </a:xfrm>
          <a:prstGeom prst="notchedRight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Notched Right Arrow 18"/>
          <p:cNvSpPr/>
          <p:nvPr/>
        </p:nvSpPr>
        <p:spPr>
          <a:xfrm>
            <a:off x="76200" y="2135188"/>
            <a:ext cx="685800" cy="533400"/>
          </a:xfrm>
          <a:prstGeom prst="notchedRight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Notched Right Arrow 19"/>
          <p:cNvSpPr/>
          <p:nvPr/>
        </p:nvSpPr>
        <p:spPr>
          <a:xfrm>
            <a:off x="96838" y="3059113"/>
            <a:ext cx="685800" cy="533400"/>
          </a:xfrm>
          <a:prstGeom prst="notchedRight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Notched Right Arrow 20"/>
          <p:cNvSpPr/>
          <p:nvPr/>
        </p:nvSpPr>
        <p:spPr>
          <a:xfrm>
            <a:off x="96838" y="3990975"/>
            <a:ext cx="685800" cy="533400"/>
          </a:xfrm>
          <a:prstGeom prst="notchedRight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Notched Right Arrow 21"/>
          <p:cNvSpPr/>
          <p:nvPr/>
        </p:nvSpPr>
        <p:spPr>
          <a:xfrm>
            <a:off x="76200" y="5219700"/>
            <a:ext cx="685800" cy="533400"/>
          </a:xfrm>
          <a:prstGeom prst="notchedRight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82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8" grpId="0" animBg="1"/>
      <p:bldP spid="9" grpId="0"/>
      <p:bldP spid="4" grpId="0"/>
      <p:bldP spid="7" grpId="0"/>
      <p:bldP spid="5" grpId="0"/>
      <p:bldP spid="8" grpId="0"/>
      <p:bldP spid="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28625"/>
            <a:ext cx="7772400" cy="7699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 ระบบประกันคุณภาพการศึกษา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825" y="1365250"/>
            <a:ext cx="8642350" cy="5016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ระบบการบริหารงานของสถานศึกษาที่ทำให้สถานศึกษาสามารถ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ปฏิบัติงานได้ </a:t>
            </a:r>
            <a:r>
              <a:rPr lang="th-TH" sz="4000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บรรลุตามมาตรฐานการศึกษา</a:t>
            </a:r>
            <a:r>
              <a:rPr lang="th-TH" sz="4000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ที่กำหนดไว้ อย่างมีคุณภาพ เพื่อให้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ผู้รับบริการเกิดความมั่นใจในคุณภาพการจัดการศึกษา</a:t>
            </a:r>
            <a:r>
              <a:rPr lang="th-TH" sz="4000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ซึ่งระบบดังกล่าว ประกอบด้วย </a:t>
            </a:r>
            <a:r>
              <a:rPr lang="en-US" sz="4000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4000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ระบบย่อย  คือ </a:t>
            </a:r>
          </a:p>
          <a:p>
            <a:pPr lvl="3"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ระบบการวางแผน </a:t>
            </a:r>
          </a:p>
          <a:p>
            <a:pPr lvl="3"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ระบบการควบคุม  และ </a:t>
            </a:r>
          </a:p>
          <a:p>
            <a:pPr lvl="3"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ระบบการทบทวน และปรับปรุงการปฏิบัติงาน</a:t>
            </a:r>
          </a:p>
        </p:txBody>
      </p:sp>
    </p:spTree>
    <p:extLst>
      <p:ext uri="{BB962C8B-B14F-4D97-AF65-F5344CB8AC3E}">
        <p14:creationId xmlns:p14="http://schemas.microsoft.com/office/powerpoint/2010/main" val="68413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179388" y="496888"/>
            <a:ext cx="8713787" cy="9239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54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มาตรฐานการศึกษา</a:t>
            </a:r>
            <a:endParaRPr lang="en-US" altLang="th-TH" sz="5400" dirty="0">
              <a:solidFill>
                <a:srgbClr val="33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88" y="2020888"/>
            <a:ext cx="8713787" cy="421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“มาตรฐานการศึกษา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หมายถึง ข้อกำหนดเกี่ยวกับคุณลักษณะ คุณภาพที่พึงประสงค์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และมาตรฐานที่ต้องการให้เกิดขึ้นในสถานศึกษาทุกแห่ง และเพื่อใช้เป็นหลักในการเทียบเคียงสำหรับการส่งเสริมและกำกับดูแล การตรวจสอบ    การประเมินผล และการประกันคุณภาพทางการศึกษา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พระราชบัญญัติการศึกษาแห่งชาติ พ.ศ.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2542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9124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23850" y="476250"/>
            <a:ext cx="8569325" cy="9239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มาตรฐานการศึกษามี</a:t>
            </a:r>
            <a:r>
              <a:rPr lang="th-TH" altLang="th-TH" sz="5400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อะไรบ้าง</a:t>
            </a:r>
            <a:endParaRPr lang="en-US" altLang="th-TH" sz="5400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50" y="1905000"/>
            <a:ext cx="8569325" cy="2554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40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มาตรฐานการศึกษาของชาติ</a:t>
            </a:r>
            <a:endParaRPr lang="en-US" sz="4000" b="1" dirty="0">
              <a:solidFill>
                <a:srgbClr val="33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40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มาตรฐานการศึกษาของการศึกษาแต่ละระดับ และประเภทการศึกษา</a:t>
            </a:r>
            <a:endParaRPr lang="en-US" sz="4000" b="1" dirty="0">
              <a:solidFill>
                <a:srgbClr val="33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40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มาตรฐานการเรียนรู้ตามหลักสูตร</a:t>
            </a:r>
          </a:p>
        </p:txBody>
      </p:sp>
    </p:spTree>
    <p:extLst>
      <p:ext uri="{BB962C8B-B14F-4D97-AF65-F5344CB8AC3E}">
        <p14:creationId xmlns:p14="http://schemas.microsoft.com/office/powerpoint/2010/main" val="1079457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ระบบการประกันคุณภาพการศึกษาภายในสถานศึกษา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เพื่อสร้างความมั่นใจว่า ผู้เรียนทุกคนจะได้รับการศึกษาที่มีคุณภาพ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76363"/>
            <a:ext cx="9144000" cy="550862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sz="32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จัดให้มีมาตรฐานการศึกษานอกระบบที่กระทรวงศึกษาธิการประกาศ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sz="32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จัดทำแผนพัฒนาคุณภาพการศึกษาและแผนปฏิบัติการประจำปี  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sz="32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ดำเนินงานตามแผนพัฒนาคุณภาพการศึกษาและแผนปฏิบัติการ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sz="32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จัดให้มีการตรวจสอบคุณภาพการศึกษา </a:t>
            </a:r>
            <a:endParaRPr lang="en-US" sz="3200" b="1" dirty="0">
              <a:solidFill>
                <a:srgbClr val="33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sz="32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จัดให้มีการประเมินคุณภาพภายในตามมาตรฐานการศึกษาของสถานศึกษา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sz="32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จัดทำรายงานการประเมินตนเองประจำปี </a:t>
            </a:r>
            <a:endParaRPr lang="en-US" sz="3200" b="1" dirty="0">
              <a:solidFill>
                <a:srgbClr val="33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sz="32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เสนอรายงานการประเมินฯ ต่อคณะกรรมการสถานศึกษา ต้นสังกัด                   และภาคีเครือข่าย และเผยแพร่ต่อสาธารณชน </a:t>
            </a:r>
            <a:endParaRPr lang="en-US" sz="3200" b="1" dirty="0">
              <a:solidFill>
                <a:srgbClr val="33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sz="32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นำผลการประเมินฯ มาเป็นส่วนหนึ่งของการวางแผนเพื่อพัฒนาคุณภาพ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sz="32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จัดระบบบริหารและสารสนเทศ 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th-TH" sz="3200" b="1" dirty="0">
                <a:solidFill>
                  <a:srgbClr val="33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ยึดหลักการมีส่วนร่วม</a:t>
            </a:r>
          </a:p>
        </p:txBody>
      </p:sp>
    </p:spTree>
    <p:extLst>
      <p:ext uri="{BB962C8B-B14F-4D97-AF65-F5344CB8AC3E}">
        <p14:creationId xmlns:p14="http://schemas.microsoft.com/office/powerpoint/2010/main" val="376529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3938" y="44624"/>
            <a:ext cx="914793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การประกันคุณภาพของสถานศึกษา</a:t>
            </a: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128588" y="1052513"/>
            <a:ext cx="3055937" cy="1871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6600CC"/>
                </a:solidFill>
                <a:latin typeface="TH SarabunPSK" pitchFamily="34" charset="-34"/>
                <a:ea typeface="HY헤드라인M" pitchFamily="18" charset="-127"/>
                <a:cs typeface="TH SarabunPSK" pitchFamily="34" charset="-34"/>
              </a:rPr>
              <a:t>การประเมินคุณภาพภายใน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00FF"/>
                </a:solidFill>
                <a:latin typeface="TH SarabunPSK" pitchFamily="34" charset="-34"/>
                <a:ea typeface="HY헤드라인M" pitchFamily="18" charset="-127"/>
                <a:cs typeface="TH SarabunPSK" pitchFamily="34" charset="-34"/>
              </a:rPr>
              <a:t>     1. การประเมินตนเอง (</a:t>
            </a:r>
            <a:r>
              <a:rPr lang="en-US" sz="2400" b="1" dirty="0">
                <a:solidFill>
                  <a:srgbClr val="FF00FF"/>
                </a:solidFill>
                <a:latin typeface="TH SarabunPSK" pitchFamily="34" charset="-34"/>
                <a:ea typeface="HY헤드라인M" pitchFamily="18" charset="-127"/>
                <a:cs typeface="TH SarabunPSK" pitchFamily="34" charset="-34"/>
              </a:rPr>
              <a:t>SAR</a:t>
            </a:r>
            <a:r>
              <a:rPr lang="th-TH" sz="2400" b="1" dirty="0">
                <a:solidFill>
                  <a:srgbClr val="FF00FF"/>
                </a:solidFill>
                <a:latin typeface="TH SarabunPSK" pitchFamily="34" charset="-34"/>
                <a:ea typeface="HY헤드라인M" pitchFamily="18" charset="-127"/>
                <a:cs typeface="TH SarabunPSK" pitchFamily="34" charset="-34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00FF"/>
                </a:solidFill>
                <a:latin typeface="TH SarabunPSK" pitchFamily="34" charset="-34"/>
                <a:ea typeface="HY헤드라인M" pitchFamily="18" charset="-127"/>
                <a:cs typeface="TH SarabunPSK" pitchFamily="34" charset="-34"/>
              </a:rPr>
              <a:t>     2. การประเมินโดยต้นสังกัด</a:t>
            </a:r>
          </a:p>
        </p:txBody>
      </p:sp>
      <p:sp>
        <p:nvSpPr>
          <p:cNvPr id="11" name="ลูกศรขวา 10"/>
          <p:cNvSpPr/>
          <p:nvPr/>
        </p:nvSpPr>
        <p:spPr bwMode="auto">
          <a:xfrm>
            <a:off x="3328988" y="1484313"/>
            <a:ext cx="936625" cy="865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th-TH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4375150" y="1052513"/>
            <a:ext cx="4589463" cy="2592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b="1" dirty="0">
              <a:solidFill>
                <a:srgbClr val="6600CC"/>
              </a:solidFill>
              <a:latin typeface="TH SarabunPSK" pitchFamily="34" charset="-34"/>
              <a:ea typeface="HY헤드라인M" pitchFamily="18" charset="-127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b="1" dirty="0">
              <a:solidFill>
                <a:srgbClr val="FF00FF"/>
              </a:solidFill>
              <a:latin typeface="TH SarabunPSK" pitchFamily="34" charset="-34"/>
              <a:ea typeface="HY헤드라인M" pitchFamily="18" charset="-127"/>
              <a:cs typeface="TH SarabunPSK" pitchFamily="34" charset="-34"/>
            </a:endParaRPr>
          </a:p>
        </p:txBody>
      </p:sp>
      <p:sp>
        <p:nvSpPr>
          <p:cNvPr id="18439" name="TextBox 14"/>
          <p:cNvSpPr txBox="1">
            <a:spLocks noChangeArrowheads="1"/>
          </p:cNvSpPr>
          <p:nvPr/>
        </p:nvSpPr>
        <p:spPr bwMode="auto">
          <a:xfrm>
            <a:off x="4375150" y="1208088"/>
            <a:ext cx="45704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500" b="1">
                <a:latin typeface="TH SarabunPSK" pitchFamily="34" charset="-34"/>
                <a:cs typeface="TH SarabunPSK" pitchFamily="34" charset="-34"/>
              </a:rPr>
              <a:t>กฎกระทรวง กำหนดระบบ หลักเกณฑ์และวิธีการประกันคุณภาพภายในสำหรับสถานศึกษาที่จัดการศึกษานอกระบบ พ.ศ. 2555</a:t>
            </a:r>
          </a:p>
          <a:p>
            <a:pPr algn="ctr" eaLnBrk="1" hangingPunct="1"/>
            <a:r>
              <a:rPr lang="th-TH" altLang="th-TH" sz="2500" b="1">
                <a:solidFill>
                  <a:srgbClr val="9900FF"/>
                </a:solidFill>
                <a:latin typeface="TH SarabunPSK" pitchFamily="34" charset="-34"/>
                <a:cs typeface="TH SarabunPSK" pitchFamily="34" charset="-34"/>
              </a:rPr>
              <a:t>(ข้อ 4 และข้อ 5)</a:t>
            </a:r>
          </a:p>
          <a:p>
            <a:pPr algn="ctr" eaLnBrk="1" hangingPunct="1"/>
            <a:endParaRPr lang="th-TH" altLang="th-TH" sz="1800" b="1">
              <a:solidFill>
                <a:srgbClr val="660033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/>
            <a:r>
              <a:rPr lang="th-TH" altLang="th-TH" sz="2500" b="1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(ภายใต้ พรบ.ส่งเสริมการศึกษานอกระบบฯ 2551)</a:t>
            </a:r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231775" y="4149725"/>
            <a:ext cx="2952750" cy="1871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solidFill>
                  <a:srgbClr val="6600CC"/>
                </a:solidFill>
                <a:latin typeface="TH SarabunPSK" pitchFamily="34" charset="-34"/>
                <a:ea typeface="HY헤드라인M" pitchFamily="18" charset="-127"/>
                <a:cs typeface="TH SarabunPSK" pitchFamily="34" charset="-34"/>
              </a:rPr>
              <a:t>การประเมินคุณภาพ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solidFill>
                  <a:srgbClr val="6600CC"/>
                </a:solidFill>
                <a:latin typeface="TH SarabunPSK" pitchFamily="34" charset="-34"/>
                <a:ea typeface="HY헤드라인M" pitchFamily="18" charset="-127"/>
                <a:cs typeface="TH SarabunPSK" pitchFamily="34" charset="-34"/>
              </a:rPr>
              <a:t>ภายนอก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00FF"/>
                </a:solidFill>
                <a:latin typeface="TH SarabunPSK" pitchFamily="34" charset="-34"/>
                <a:ea typeface="HY헤드라인M" pitchFamily="18" charset="-127"/>
                <a:cs typeface="TH SarabunPSK" pitchFamily="34" charset="-34"/>
              </a:rPr>
              <a:t>(โดย สมศ.)</a:t>
            </a:r>
          </a:p>
        </p:txBody>
      </p:sp>
      <p:sp>
        <p:nvSpPr>
          <p:cNvPr id="19" name="ลูกศรขวา 18"/>
          <p:cNvSpPr/>
          <p:nvPr/>
        </p:nvSpPr>
        <p:spPr bwMode="auto">
          <a:xfrm>
            <a:off x="3257550" y="4497388"/>
            <a:ext cx="935038" cy="863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th-TH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4337050" y="3730625"/>
            <a:ext cx="4608513" cy="1198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rgbClr val="7030A0"/>
                </a:solidFill>
                <a:latin typeface="TH SarabunPSK" pitchFamily="34" charset="-34"/>
                <a:ea typeface="HY헤드라인M" pitchFamily="18" charset="-127"/>
                <a:cs typeface="TH SarabunPSK" pitchFamily="34" charset="-34"/>
              </a:rPr>
              <a:t>กฎกระทรวงว่าด้วยระบบ หลักเกณฑ์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rgbClr val="7030A0"/>
                </a:solidFill>
                <a:latin typeface="TH SarabunPSK" pitchFamily="34" charset="-34"/>
                <a:ea typeface="HY헤드라인M" pitchFamily="18" charset="-127"/>
                <a:cs typeface="TH SarabunPSK" pitchFamily="34" charset="-34"/>
              </a:rPr>
              <a:t>และวิธีการประกันคุณภาพการศึกษา พ.ศ. 2553</a:t>
            </a:r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4745038" y="3730625"/>
            <a:ext cx="3757612" cy="11334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 flipV="1">
            <a:off x="4745038" y="3730625"/>
            <a:ext cx="3840162" cy="10461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0"/>
          <p:cNvSpPr>
            <a:spLocks noChangeArrowheads="1"/>
          </p:cNvSpPr>
          <p:nvPr/>
        </p:nvSpPr>
        <p:spPr bwMode="auto">
          <a:xfrm>
            <a:off x="4356100" y="5086350"/>
            <a:ext cx="4608513" cy="13668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rgbClr val="663300"/>
                </a:solidFill>
                <a:latin typeface="TH SarabunPSK" pitchFamily="34" charset="-34"/>
                <a:ea typeface="HY헤드라인M" pitchFamily="18" charset="-127"/>
                <a:cs typeface="TH SarabunPSK" pitchFamily="34" charset="-34"/>
              </a:rPr>
              <a:t>กฎกระทรวงการประกันคุณภาพการศึกษา พ.ศ.2561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rgbClr val="9900FF"/>
                </a:solidFill>
                <a:latin typeface="TH SarabunPSK" pitchFamily="34" charset="-34"/>
                <a:cs typeface="TH SarabunPSK" pitchFamily="34" charset="-34"/>
              </a:rPr>
              <a:t>(ข้อ 3 และข้อ 4)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(ภายใต้ </a:t>
            </a:r>
            <a:r>
              <a:rPr lang="th-TH" sz="2500" b="1" dirty="0" err="1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พรบ</a:t>
            </a:r>
            <a:r>
              <a:rPr lang="th-TH" sz="2500" b="1" dirty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. การศึกษาแห่งชาติ 2542 แก้ไข 2545)</a:t>
            </a:r>
          </a:p>
        </p:txBody>
      </p:sp>
      <p:sp>
        <p:nvSpPr>
          <p:cNvPr id="3" name="ลูกศรขวา 2"/>
          <p:cNvSpPr/>
          <p:nvPr/>
        </p:nvSpPr>
        <p:spPr>
          <a:xfrm rot="5400000">
            <a:off x="6372200" y="4776246"/>
            <a:ext cx="432048" cy="452954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3400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" name="Rounded Rectangle 1"/>
          <p:cNvSpPr/>
          <p:nvPr/>
        </p:nvSpPr>
        <p:spPr>
          <a:xfrm>
            <a:off x="755650" y="1227138"/>
            <a:ext cx="8083550" cy="908050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14"/>
          <p:cNvSpPr/>
          <p:nvPr/>
        </p:nvSpPr>
        <p:spPr>
          <a:xfrm>
            <a:off x="684213" y="3762375"/>
            <a:ext cx="8280400" cy="923925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จัดส่งรายงานการประเมินตนเองของสถานศึกษา </a:t>
            </a:r>
            <a:r>
              <a:rPr lang="th-TH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ภายในวันที่ 15 ตุลาคม ของทุกปี</a:t>
            </a:r>
            <a:endParaRPr lang="en-US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15"/>
          <p:cNvSpPr/>
          <p:nvPr/>
        </p:nvSpPr>
        <p:spPr>
          <a:xfrm>
            <a:off x="809625" y="5046663"/>
            <a:ext cx="7958138" cy="936625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09650" y="1219200"/>
            <a:ext cx="77692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จัดทำรายงานการประเมินตนเอง ปีงบประมาณ 2561 </a:t>
            </a:r>
            <a:r>
              <a:rPr lang="th-TH" altLang="th-TH" b="1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(ผลการดำเนินงาน 1 ตุลาคม 60 – 30 กันยายน 2561)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27088" y="5046663"/>
            <a:ext cx="79406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spcBef>
                <a:spcPct val="20000"/>
              </a:spcBef>
            </a:pP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การประเมินคุณภาพภายใน โดยต้นสังกัด </a:t>
            </a:r>
            <a:r>
              <a:rPr lang="th-TH" altLang="th-TH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ให้ดำเนินการตามแนวทางเดิม</a:t>
            </a:r>
            <a:endParaRPr lang="th-TH" altLang="th-TH" b="1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Notched Right Arrow 2"/>
          <p:cNvSpPr/>
          <p:nvPr/>
        </p:nvSpPr>
        <p:spPr>
          <a:xfrm>
            <a:off x="34925" y="1295400"/>
            <a:ext cx="576263" cy="533400"/>
          </a:xfrm>
          <a:prstGeom prst="notchedRight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Notched Right Arrow 19"/>
          <p:cNvSpPr/>
          <p:nvPr/>
        </p:nvSpPr>
        <p:spPr>
          <a:xfrm>
            <a:off x="0" y="3803650"/>
            <a:ext cx="611188" cy="533400"/>
          </a:xfrm>
          <a:prstGeom prst="notchedRight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Notched Right Arrow 20"/>
          <p:cNvSpPr/>
          <p:nvPr/>
        </p:nvSpPr>
        <p:spPr>
          <a:xfrm>
            <a:off x="96838" y="5113338"/>
            <a:ext cx="514350" cy="533400"/>
          </a:xfrm>
          <a:prstGeom prst="notchedRight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-3938" y="44624"/>
            <a:ext cx="914793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การประกันคุณภาพของสถานศึกษา</a:t>
            </a:r>
          </a:p>
        </p:txBody>
      </p:sp>
      <p:sp>
        <p:nvSpPr>
          <p:cNvPr id="21" name="Rounded Rectangle 17"/>
          <p:cNvSpPr/>
          <p:nvPr/>
        </p:nvSpPr>
        <p:spPr>
          <a:xfrm>
            <a:off x="803275" y="2555875"/>
            <a:ext cx="7788275" cy="927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จัดทำรายงานการประเมินตนเอง ส่งไปยัง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www.nfe.go.th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pattana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Notched Right Arrow 21"/>
          <p:cNvSpPr/>
          <p:nvPr/>
        </p:nvSpPr>
        <p:spPr>
          <a:xfrm>
            <a:off x="34925" y="2667000"/>
            <a:ext cx="576263" cy="533400"/>
          </a:xfrm>
          <a:prstGeom prst="notchedRight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  <p:bldP spid="14" grpId="0"/>
      <p:bldP spid="15" grpId="0" animBg="1"/>
      <p:bldP spid="17" grpId="0" animBg="1"/>
      <p:bldP spid="18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1" t="17519" r="32130" b="5973"/>
          <a:stretch/>
        </p:blipFill>
        <p:spPr bwMode="auto">
          <a:xfrm>
            <a:off x="0" y="1051908"/>
            <a:ext cx="4718042" cy="580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2" t="21579" r="32212"/>
          <a:stretch/>
        </p:blipFill>
        <p:spPr bwMode="auto">
          <a:xfrm>
            <a:off x="4644008" y="1214657"/>
            <a:ext cx="4465173" cy="564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4718043" y="2314972"/>
            <a:ext cx="4425958" cy="4464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กฎกระทรวง กำหนดระบบ หลักเกณฑ์ และวิธีการประกันคุณภาพภายใน</a:t>
            </a:r>
          </a:p>
          <a:p>
            <a:pPr algn="ctr"/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สำหรับสถานศึกษาที่จัดการศึกษานอกระบบ พ.ศ. 2555</a:t>
            </a:r>
          </a:p>
        </p:txBody>
      </p:sp>
      <p:sp>
        <p:nvSpPr>
          <p:cNvPr id="6" name="กระจาย 2 5"/>
          <p:cNvSpPr/>
          <p:nvPr/>
        </p:nvSpPr>
        <p:spPr>
          <a:xfrm>
            <a:off x="0" y="1988840"/>
            <a:ext cx="4283968" cy="1033572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ภาคผนวกหน้า 95</a:t>
            </a:r>
          </a:p>
        </p:txBody>
      </p:sp>
    </p:spTree>
    <p:extLst>
      <p:ext uri="{BB962C8B-B14F-4D97-AF65-F5344CB8AC3E}">
        <p14:creationId xmlns:p14="http://schemas.microsoft.com/office/powerpoint/2010/main" val="2884453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45892" r="32130" b="18535"/>
          <a:stretch/>
        </p:blipFill>
        <p:spPr bwMode="auto">
          <a:xfrm>
            <a:off x="1403648" y="1484784"/>
            <a:ext cx="6310647" cy="36472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กฎกระทรวง กำหนดระบบ หลักเกณฑ์ และวิธีการประกันคุณภาพภายใน</a:t>
            </a:r>
          </a:p>
          <a:p>
            <a:pPr algn="ctr"/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สำหรับสถานศึกษาที่จัดการศึกษานอกระบบ พ.ศ. 2555</a:t>
            </a:r>
          </a:p>
        </p:txBody>
      </p:sp>
    </p:spTree>
    <p:extLst>
      <p:ext uri="{BB962C8B-B14F-4D97-AF65-F5344CB8AC3E}">
        <p14:creationId xmlns:p14="http://schemas.microsoft.com/office/powerpoint/2010/main" val="3014587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3" t="11163" r="28796"/>
          <a:stretch/>
        </p:blipFill>
        <p:spPr bwMode="auto">
          <a:xfrm>
            <a:off x="2456" y="476672"/>
            <a:ext cx="4181323" cy="54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9" t="10155" r="28889" b="21174"/>
          <a:stretch/>
        </p:blipFill>
        <p:spPr bwMode="auto">
          <a:xfrm>
            <a:off x="4279831" y="2060849"/>
            <a:ext cx="4852089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กฎกระทรวงการประกันคุณภาพการศึกษา พ.ศ. 2561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56" y="4653136"/>
            <a:ext cx="4181323" cy="1340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427984" y="2056260"/>
            <a:ext cx="4703936" cy="240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ระจาย 2 1"/>
          <p:cNvSpPr/>
          <p:nvPr/>
        </p:nvSpPr>
        <p:spPr>
          <a:xfrm>
            <a:off x="4860032" y="523220"/>
            <a:ext cx="4283968" cy="1033572"/>
          </a:xfrm>
          <a:prstGeom prst="irregularSeal2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ภาคผนวกหน้า 89</a:t>
            </a:r>
          </a:p>
        </p:txBody>
      </p:sp>
    </p:spTree>
    <p:extLst>
      <p:ext uri="{BB962C8B-B14F-4D97-AF65-F5344CB8AC3E}">
        <p14:creationId xmlns:p14="http://schemas.microsoft.com/office/powerpoint/2010/main" val="202154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oe.go.th/websm/2016/aug/324.h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3" y="34305"/>
            <a:ext cx="9013111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ดาว 16 แฉก 1"/>
          <p:cNvSpPr/>
          <p:nvPr/>
        </p:nvSpPr>
        <p:spPr>
          <a:xfrm>
            <a:off x="6588224" y="34305"/>
            <a:ext cx="2664296" cy="87441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ในระบบ</a:t>
            </a:r>
          </a:p>
        </p:txBody>
      </p:sp>
    </p:spTree>
    <p:extLst>
      <p:ext uri="{BB962C8B-B14F-4D97-AF65-F5344CB8AC3E}">
        <p14:creationId xmlns:p14="http://schemas.microsoft.com/office/powerpoint/2010/main" val="409165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ผลการค้นหารูปภาพสำหรับ คุณภาพการศึกษา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9940" name="Picture 4" descr="ผลการค้นหารูปภาพสำหรับ คุณภาพการศึกษ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92696"/>
            <a:ext cx="901246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851920" y="1438176"/>
            <a:ext cx="4896544" cy="9361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8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เราจะร่วมสร้างคุณภาพ</a:t>
            </a:r>
          </a:p>
          <a:p>
            <a:pPr algn="ctr"/>
            <a:r>
              <a:rPr lang="th-TH" sz="3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ไปด้วยกัน</a:t>
            </a:r>
          </a:p>
        </p:txBody>
      </p:sp>
      <p:pic>
        <p:nvPicPr>
          <p:cNvPr id="9" name="รูปภาพ 1" descr="C:\Users\DTK Computer\Desktop\ตรา กศน.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96956"/>
            <a:ext cx="634172" cy="6241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6563085" y="5733256"/>
            <a:ext cx="1656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-@-D-DekDee 2550 v.2.00-" pitchFamily="2" charset="0"/>
                <a:cs typeface="-@-D-DekDee 2550 v.2.00-" pitchFamily="2" charset="0"/>
              </a:rPr>
              <a:t>นะคะ</a:t>
            </a:r>
          </a:p>
        </p:txBody>
      </p:sp>
    </p:spTree>
    <p:extLst>
      <p:ext uri="{BB962C8B-B14F-4D97-AF65-F5344CB8AC3E}">
        <p14:creationId xmlns:p14="http://schemas.microsoft.com/office/powerpoint/2010/main" val="133913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16666" r="20741" b="12946"/>
          <a:stretch/>
        </p:blipFill>
        <p:spPr bwMode="auto">
          <a:xfrm>
            <a:off x="406400" y="1124744"/>
            <a:ext cx="7838008" cy="55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03" y="260648"/>
            <a:ext cx="9125497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กรอบแนวทางปฏิรูปการศึกษา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257825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153400" cy="29523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“คุณภาพ”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เป็นคำที่มีพื้นฐานมาจากภาคธุรกิจ-อุตสาหกรรม ซึ่งมีคำที่เกี่ยวข้อง คือ การตรวจสอบ  การควบคุม มาตรฐานหรือข้อกำหนดและความพอใจของลูกค้า หรือผู้รับบริการ</a:t>
            </a:r>
          </a:p>
          <a:p>
            <a:pPr>
              <a:defRPr/>
            </a:pP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476672"/>
            <a:ext cx="9144000" cy="864096"/>
          </a:xfrm>
          <a:prstGeom prst="rect">
            <a:avLst/>
          </a:prstGeom>
          <a:solidFill>
            <a:srgbClr val="33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4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ลักษณะระบบคุณภาพโดยทั่วไป</a:t>
            </a:r>
          </a:p>
        </p:txBody>
      </p:sp>
      <p:pic>
        <p:nvPicPr>
          <p:cNvPr id="4" name="Picture 2" descr="C:\Users\Administrator\Desktop\6726023_orig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857628"/>
            <a:ext cx="3723475" cy="2996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017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thaiDist">
              <a:buNone/>
              <a:defRPr/>
            </a:pP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1. 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มีการออกแบบโครงสร้างความรับผิดชอบ ขั้นตอน กระบวนการ และแหล่งทรัพยากรของหน่วยงาน                              เพื่อนำมาใช้กับการบริหารเพื่อคุณภาพ</a:t>
            </a:r>
            <a:endParaRPr lang="en-US" sz="4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  <a:defRPr/>
            </a:pP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2. 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 ปรับปรุง และนำระบบคุณภาพไปใช้เป็นเครื่องมือ ในการดำเนินงานตามนโยบายและวัตถุประสงค์ที่กำหนดไว้ ให้บรรลุผลสำเร็จ</a:t>
            </a:r>
            <a:endParaRPr lang="en-US" sz="4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defRPr/>
            </a:pPr>
            <a:endParaRPr lang="th-TH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0" y="260648"/>
            <a:ext cx="9144000" cy="864096"/>
          </a:xfrm>
          <a:prstGeom prst="rect">
            <a:avLst/>
          </a:prstGeom>
          <a:solidFill>
            <a:srgbClr val="33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4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ลักษณะระบบคุณภาพโดยทั่วไป</a:t>
            </a:r>
          </a:p>
        </p:txBody>
      </p:sp>
    </p:spTree>
    <p:extLst>
      <p:ext uri="{BB962C8B-B14F-4D97-AF65-F5344CB8AC3E}">
        <p14:creationId xmlns:p14="http://schemas.microsoft.com/office/powerpoint/2010/main" val="56182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340768"/>
            <a:ext cx="8591872" cy="53285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39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th-TH" sz="39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ระบบคุณภาพต้องมีองค์ประกอบต่างๆ ตามที่กำหนดไว้ในมาตรฐานอย่างเหมาะสม</a:t>
            </a:r>
            <a:endParaRPr lang="en-US" sz="39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  <a:defRPr/>
            </a:pPr>
            <a:r>
              <a:rPr lang="en-US" sz="39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</a:t>
            </a:r>
            <a:r>
              <a:rPr lang="th-TH" sz="39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ภารกิจของระบบคุณภาพ คือ การให้ความเชื่อมั่นว่า</a:t>
            </a:r>
            <a:endParaRPr lang="en-US" sz="39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sz="39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    </a:t>
            </a:r>
            <a:r>
              <a:rPr lang="th-TH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ทุกคนต้องเข้าใจระบบเป็นอย่างดี และมีประสิทธิผล</a:t>
            </a:r>
            <a:endParaRPr lang="en-US" sz="35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     - สินค้าหรือบริการ สามารถตอบสนองต่อความคาดหวัง   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ของลูกค้า หรือผู้รับบริการได้อย่างแท้จริง</a:t>
            </a:r>
            <a:endParaRPr lang="en-US" sz="35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- เน้นที่การป้องกันปัญหามากกว่าการแก้ไขหลังจากเกิด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3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ปัญหา</a:t>
            </a:r>
            <a:endParaRPr lang="en-US" sz="35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39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0" y="260648"/>
            <a:ext cx="9144000" cy="864096"/>
          </a:xfrm>
          <a:prstGeom prst="rect">
            <a:avLst/>
          </a:prstGeom>
          <a:solidFill>
            <a:srgbClr val="33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4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ลักษณะระบบคุณภาพโดยทั่วไป</a:t>
            </a:r>
          </a:p>
        </p:txBody>
      </p:sp>
    </p:spTree>
    <p:extLst>
      <p:ext uri="{BB962C8B-B14F-4D97-AF65-F5344CB8AC3E}">
        <p14:creationId xmlns:p14="http://schemas.microsoft.com/office/powerpoint/2010/main" val="305905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04988"/>
            <a:ext cx="8153400" cy="4648200"/>
          </a:xfrm>
          <a:solidFill>
            <a:schemeClr val="bg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การประกันคุณภาพ  คือ เป็นระบบการควบคุมตรวจสอบ และตัดสินคุณภาพตามมาตรฐานหรือเกณฑ์ที่กำหนด โดยจัดให้มีการควบคุม ตรวจสอบการปฏิบัติงาน  และตัดสินว่าผลการปฏิบัติงาน นั้น บรรลุตามมาตรฐาน หรือเกณฑ์หรือไม่ </a:t>
            </a: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57200" y="615206"/>
            <a:ext cx="8229600" cy="85010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br>
              <a:rPr lang="th-TH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การประกันคุณภาพคืออะไร</a:t>
            </a:r>
            <a:br>
              <a:rPr lang="en-US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126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604838"/>
            <a:ext cx="8713787" cy="5632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การประกันคุณภาพ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เป็นวิวัฒนาการต่อเนื่องมาจากการตรวจสอบ และควบคุมเชิงคุณภาพ ซึ่งการประกันคุณภาพยังคงให้ความสำคัญกับคุณภาพ และประสิทธิภาพของเครื่องมือวัด และเทคนิค วิธีการวัด เพื่อสร้างความมั่นใจ และเพื่อป้องกันความผิดพลาดเกิดอาจเกิดขึ้น โดยเริ่มตั้งแต่ขั้น</a:t>
            </a:r>
            <a:r>
              <a:rPr lang="th-TH" sz="4000" b="1" dirty="0">
                <a:solidFill>
                  <a:srgbClr val="99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rgbClr val="99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ขั้นหรือกระบวนการดำเนินงาน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จนส่งผลให้</a:t>
            </a:r>
            <a:r>
              <a:rPr lang="th-TH" sz="4000" b="1" dirty="0">
                <a:solidFill>
                  <a:srgbClr val="99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ได้ผลผลิต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ออกมา </a:t>
            </a:r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นอกจากนี้ ควรมีการนำผลการประเมินในทุกขั้นตอนมาใช้ในการปรับปรุง หรือพัฒนาการวางแผน การออกแบบ และการปฏิบัติงาน เพื่อให้เกิดการปรับปรุงพัฒนาคุณภาพอย่างต่อเนื่อง</a:t>
            </a:r>
          </a:p>
        </p:txBody>
      </p:sp>
    </p:spTree>
    <p:extLst>
      <p:ext uri="{BB962C8B-B14F-4D97-AF65-F5344CB8AC3E}">
        <p14:creationId xmlns:p14="http://schemas.microsoft.com/office/powerpoint/2010/main" val="352974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33400"/>
            <a:ext cx="856895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กระบวนการดำเนินงานตามวงจรดังกล่าวมี </a:t>
            </a:r>
            <a:r>
              <a:rPr lang="en-US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825" y="1447800"/>
            <a:ext cx="8569325" cy="50784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การควบคุมคุณภาพ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 การกำหนดมาตรฐาน และการพัฒนา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และดำเนินงานตามมาตรฐานด้วยการกำหนดเป็นพัฒนาคุณภาพ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การศึกษา และแผนปฏิบัติการ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 และการปรับปรุง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การตรวจสอบภายใน และ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การตรวจสอบภายนอก เพื่อช่วยเหลือ สนับสนุน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และร่วมตรวจสอบ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จนนำไปสู่การพัฒนาการศึกษา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การประเมินคุณภาพการศึกษา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 การประเมินคุณภาพ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การศึกษาของสถานศึกษาเป็นระยะ เพื่อการรักษา/ผดุง หรือ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ยกระดับคุณภาพการศึกษา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39551192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4A2A28"/>
      </a:dk2>
      <a:lt2>
        <a:srgbClr val="BAB7AA"/>
      </a:lt2>
      <a:accent1>
        <a:srgbClr val="CBB61D"/>
      </a:accent1>
      <a:accent2>
        <a:srgbClr val="6CA5D8"/>
      </a:accent2>
      <a:accent3>
        <a:srgbClr val="FFFFFF"/>
      </a:accent3>
      <a:accent4>
        <a:srgbClr val="000000"/>
      </a:accent4>
      <a:accent5>
        <a:srgbClr val="E2D7AB"/>
      </a:accent5>
      <a:accent6>
        <a:srgbClr val="6195C4"/>
      </a:accent6>
      <a:hlink>
        <a:srgbClr val="587E50"/>
      </a:hlink>
      <a:folHlink>
        <a:srgbClr val="A45134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A2A28"/>
        </a:dk2>
        <a:lt2>
          <a:srgbClr val="BAB7AA"/>
        </a:lt2>
        <a:accent1>
          <a:srgbClr val="CBB61D"/>
        </a:accent1>
        <a:accent2>
          <a:srgbClr val="6CA5D8"/>
        </a:accent2>
        <a:accent3>
          <a:srgbClr val="FFFFFF"/>
        </a:accent3>
        <a:accent4>
          <a:srgbClr val="000000"/>
        </a:accent4>
        <a:accent5>
          <a:srgbClr val="E2D7AB"/>
        </a:accent5>
        <a:accent6>
          <a:srgbClr val="6195C4"/>
        </a:accent6>
        <a:hlink>
          <a:srgbClr val="587E50"/>
        </a:hlink>
        <a:folHlink>
          <a:srgbClr val="A451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603634"/>
        </a:dk2>
        <a:lt2>
          <a:srgbClr val="DDDDDD"/>
        </a:lt2>
        <a:accent1>
          <a:srgbClr val="A4A49C"/>
        </a:accent1>
        <a:accent2>
          <a:srgbClr val="7A95CA"/>
        </a:accent2>
        <a:accent3>
          <a:srgbClr val="FFFFFF"/>
        </a:accent3>
        <a:accent4>
          <a:srgbClr val="000000"/>
        </a:accent4>
        <a:accent5>
          <a:srgbClr val="CFCFCB"/>
        </a:accent5>
        <a:accent6>
          <a:srgbClr val="6E87B7"/>
        </a:accent6>
        <a:hlink>
          <a:srgbClr val="467288"/>
        </a:hlink>
        <a:folHlink>
          <a:srgbClr val="7050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6307A"/>
        </a:dk2>
        <a:lt2>
          <a:srgbClr val="DDDDDD"/>
        </a:lt2>
        <a:accent1>
          <a:srgbClr val="407BD2"/>
        </a:accent1>
        <a:accent2>
          <a:srgbClr val="876ED6"/>
        </a:accent2>
        <a:accent3>
          <a:srgbClr val="FFFFFF"/>
        </a:accent3>
        <a:accent4>
          <a:srgbClr val="000000"/>
        </a:accent4>
        <a:accent5>
          <a:srgbClr val="AFBFE5"/>
        </a:accent5>
        <a:accent6>
          <a:srgbClr val="7A63C2"/>
        </a:accent6>
        <a:hlink>
          <a:srgbClr val="A82626"/>
        </a:hlink>
        <a:folHlink>
          <a:srgbClr val="106B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2382</TotalTime>
  <Words>1796</Words>
  <Application>Microsoft Office PowerPoint</Application>
  <PresentationFormat>นำเสนอทางหน้าจอ (4:3)</PresentationFormat>
  <Paragraphs>103</Paragraphs>
  <Slides>20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9" baseType="lpstr">
      <vt:lpstr>-@-D-DekDee 2550 v.2.00-</vt:lpstr>
      <vt:lpstr>Arial</vt:lpstr>
      <vt:lpstr>Calibri</vt:lpstr>
      <vt:lpstr>TH SarabunPSK</vt:lpstr>
      <vt:lpstr>Times New Roman</vt:lpstr>
      <vt:lpstr>Verdana</vt:lpstr>
      <vt:lpstr>Wingdings</vt:lpstr>
      <vt:lpstr>Default Design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</dc:creator>
  <cp:lastModifiedBy>สุกัญญา ปัตเมฆ</cp:lastModifiedBy>
  <cp:revision>166</cp:revision>
  <cp:lastPrinted>2018-05-28T08:50:46Z</cp:lastPrinted>
  <dcterms:created xsi:type="dcterms:W3CDTF">2017-12-21T02:33:19Z</dcterms:created>
  <dcterms:modified xsi:type="dcterms:W3CDTF">2022-08-06T04:35:35Z</dcterms:modified>
</cp:coreProperties>
</file>