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7562850" cy="10688638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Mitr" panose="00000500000000000000" pitchFamily="2" charset="-34"/>
      <p:regular r:id="rId13"/>
      <p:bold r:id="rId14"/>
    </p:embeddedFont>
    <p:embeddedFont>
      <p:font typeface="Mitr Light" panose="00000400000000000000" pitchFamily="2" charset="-34"/>
      <p:regular r:id="rId15"/>
    </p:embeddedFont>
    <p:embeddedFont>
      <p:font typeface="Mitr Medium" panose="00000600000000000000" pitchFamily="2" charset="-34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55"/>
    <a:srgbClr val="00ADDE"/>
    <a:srgbClr val="F15A29"/>
    <a:srgbClr val="552E91"/>
    <a:srgbClr val="EE2D5F"/>
    <a:srgbClr val="009F62"/>
    <a:srgbClr val="F7931E"/>
    <a:srgbClr val="832375"/>
    <a:srgbClr val="FFFFFF"/>
    <a:srgbClr val="BB1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>
        <p:scale>
          <a:sx n="80" d="100"/>
          <a:sy n="80" d="100"/>
        </p:scale>
        <p:origin x="13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E3FE-31FF-43F6-B738-10BAC54F2AD4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jp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0.jp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C8A05C3-D8D6-47EB-A919-7106A68E9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3" r="50000"/>
          <a:stretch/>
        </p:blipFill>
        <p:spPr>
          <a:xfrm>
            <a:off x="3860" y="3168367"/>
            <a:ext cx="3777566" cy="7520271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871B01DD-0E17-4A35-88D6-B37185FF13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4" r="59602" b="43198"/>
          <a:stretch/>
        </p:blipFill>
        <p:spPr>
          <a:xfrm>
            <a:off x="3860" y="5621563"/>
            <a:ext cx="3052124" cy="449818"/>
          </a:xfrm>
          <a:prstGeom prst="rect">
            <a:avLst/>
          </a:prstGeom>
        </p:spPr>
      </p:pic>
      <p:pic>
        <p:nvPicPr>
          <p:cNvPr id="127" name="รูปภาพ 126">
            <a:extLst>
              <a:ext uri="{FF2B5EF4-FFF2-40B4-BE49-F238E27FC236}">
                <a16:creationId xmlns:a16="http://schemas.microsoft.com/office/drawing/2014/main" id="{FB5F61FD-7948-40FC-88CC-B22DF9292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2" r="59602" b="14550"/>
          <a:stretch/>
        </p:blipFill>
        <p:spPr>
          <a:xfrm>
            <a:off x="3860" y="8683580"/>
            <a:ext cx="3052124" cy="449818"/>
          </a:xfrm>
          <a:prstGeom prst="rect">
            <a:avLst/>
          </a:prstGeom>
        </p:spPr>
      </p:pic>
      <p:pic>
        <p:nvPicPr>
          <p:cNvPr id="128" name="รูปภาพ 127">
            <a:extLst>
              <a:ext uri="{FF2B5EF4-FFF2-40B4-BE49-F238E27FC236}">
                <a16:creationId xmlns:a16="http://schemas.microsoft.com/office/drawing/2014/main" id="{F9D226DE-7CF0-427A-A30E-D8FC29AB6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4" r="59195" b="65024"/>
          <a:stretch/>
        </p:blipFill>
        <p:spPr>
          <a:xfrm>
            <a:off x="3860" y="3287168"/>
            <a:ext cx="3082895" cy="45127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C24783D-8862-42D8-A13A-F5D255B534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 t="7247" r="8494" b="88717"/>
          <a:stretch/>
        </p:blipFill>
        <p:spPr>
          <a:xfrm>
            <a:off x="3845748" y="774551"/>
            <a:ext cx="3071419" cy="431418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9466A1D-62DE-4696-AEBA-123CDB16DB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0" t="22873" r="8496" b="73173"/>
          <a:stretch/>
        </p:blipFill>
        <p:spPr>
          <a:xfrm>
            <a:off x="3845748" y="2444794"/>
            <a:ext cx="3071419" cy="422703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0664936C-A235-4AC6-AE3C-CE65021680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69400" r="8495" b="26635"/>
          <a:stretch/>
        </p:blipFill>
        <p:spPr>
          <a:xfrm>
            <a:off x="3845748" y="7417882"/>
            <a:ext cx="3071419" cy="42385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9E0243DF-3DB7-48EB-AC01-BF588435D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 t="82378" r="8495" b="13530"/>
          <a:stretch/>
        </p:blipFill>
        <p:spPr>
          <a:xfrm>
            <a:off x="3845748" y="8805042"/>
            <a:ext cx="3071419" cy="43737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D45A170-2F2C-4DA3-AF73-1AF7B6595F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98232"/>
          <a:stretch/>
        </p:blipFill>
        <p:spPr>
          <a:xfrm>
            <a:off x="3667486" y="10499630"/>
            <a:ext cx="3891504" cy="18900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6731DCC-6FD2-4E47-98BA-30F0128515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23715" r="50000" b="75599"/>
          <a:stretch/>
        </p:blipFill>
        <p:spPr>
          <a:xfrm>
            <a:off x="138896" y="2534856"/>
            <a:ext cx="3642529" cy="7330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968138A2-9246-461D-AA2F-2496E1D4F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96020"/>
          <a:stretch/>
        </p:blipFill>
        <p:spPr>
          <a:xfrm>
            <a:off x="3781424" y="0"/>
            <a:ext cx="3777566" cy="425458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4C320B4-86E3-4370-9A33-3E60008C7F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5" t="7246" r="3132" b="88773"/>
          <a:stretch/>
        </p:blipFill>
        <p:spPr>
          <a:xfrm>
            <a:off x="6917167" y="774551"/>
            <a:ext cx="405205" cy="42545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A006217-6AA4-4DC2-B3C0-D6FF563E22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5" t="22675" r="3132" b="73099"/>
          <a:stretch/>
        </p:blipFill>
        <p:spPr>
          <a:xfrm>
            <a:off x="6917167" y="2423711"/>
            <a:ext cx="405205" cy="45169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B8487AA2-3441-4E68-BD0A-04CAAAB7C8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7" t="69253" r="3132" b="26521"/>
          <a:stretch/>
        </p:blipFill>
        <p:spPr>
          <a:xfrm>
            <a:off x="6943834" y="7402286"/>
            <a:ext cx="378538" cy="451691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F0A67E66-0AFC-492E-A6D8-F7EB8B896B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5" t="82322" r="3132" b="13452"/>
          <a:stretch/>
        </p:blipFill>
        <p:spPr>
          <a:xfrm>
            <a:off x="6917167" y="8799021"/>
            <a:ext cx="405205" cy="451691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115EAC7-A13A-47A7-9B38-E9C0298597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87380" r="31666" b="9029"/>
          <a:stretch/>
        </p:blipFill>
        <p:spPr>
          <a:xfrm>
            <a:off x="3845748" y="9339675"/>
            <a:ext cx="1320800" cy="38382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A547DDD3-2285-4EAA-8EAC-3AE3793676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 t="92342" r="31666" b="4320"/>
          <a:stretch/>
        </p:blipFill>
        <p:spPr>
          <a:xfrm>
            <a:off x="3845748" y="9870108"/>
            <a:ext cx="1320800" cy="356828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D1CABFF1-5F82-4E31-BA5C-DD9E6BF0F4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26902" r="20213" b="69118"/>
          <a:stretch/>
        </p:blipFill>
        <p:spPr>
          <a:xfrm>
            <a:off x="3845748" y="2875402"/>
            <a:ext cx="2186139" cy="425459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45FDD273-DA86-481A-B86E-97EBB542DA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 t="41579" r="20213" b="54830"/>
          <a:stretch/>
        </p:blipFill>
        <p:spPr>
          <a:xfrm>
            <a:off x="3845748" y="4444181"/>
            <a:ext cx="2186139" cy="383822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0124217-E210-4BE1-A5E0-170A5434A9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58409" r="20214" b="38000"/>
          <a:stretch/>
        </p:blipFill>
        <p:spPr>
          <a:xfrm>
            <a:off x="3845748" y="6243145"/>
            <a:ext cx="2186139" cy="383822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84FBD3E3-3852-4B9C-A592-881AA07CA5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29643" r="5866" b="69253"/>
          <a:stretch/>
        </p:blipFill>
        <p:spPr>
          <a:xfrm>
            <a:off x="5990636" y="3168367"/>
            <a:ext cx="1125127" cy="117986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A8745A60-3D9E-4672-8324-DC7CC7211B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44395" r="5866" b="55043"/>
          <a:stretch/>
        </p:blipFill>
        <p:spPr>
          <a:xfrm>
            <a:off x="5990636" y="4745159"/>
            <a:ext cx="1125127" cy="60060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CF8551B-36C5-497E-BEB2-9D6D532D3FC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61256" r="5866" b="38182"/>
          <a:stretch/>
        </p:blipFill>
        <p:spPr>
          <a:xfrm>
            <a:off x="5990636" y="6547453"/>
            <a:ext cx="1125127" cy="60060"/>
          </a:xfrm>
          <a:prstGeom prst="rect">
            <a:avLst/>
          </a:prstGeom>
        </p:spPr>
      </p:pic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id="{B5C08462-1372-4638-9291-E126EC0A6D6A}"/>
              </a:ext>
            </a:extLst>
          </p:cNvPr>
          <p:cNvSpPr txBox="1"/>
          <p:nvPr/>
        </p:nvSpPr>
        <p:spPr>
          <a:xfrm>
            <a:off x="26746" y="1924500"/>
            <a:ext cx="32063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นางสาวครูดี สอนดี 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94" name="กล่องข้อความ 93">
            <a:extLst>
              <a:ext uri="{FF2B5EF4-FFF2-40B4-BE49-F238E27FC236}">
                <a16:creationId xmlns:a16="http://schemas.microsoft.com/office/drawing/2014/main" id="{6C2E3ACA-63E8-4192-A798-ACAB5905CBEF}"/>
              </a:ext>
            </a:extLst>
          </p:cNvPr>
          <p:cNvSpPr txBox="1"/>
          <p:nvPr/>
        </p:nvSpPr>
        <p:spPr>
          <a:xfrm>
            <a:off x="26746" y="2648435"/>
            <a:ext cx="40527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 จังหวัดประจวบคีรีขันธ์</a:t>
            </a:r>
          </a:p>
          <a:p>
            <a:r>
              <a:rPr lang="th-TH" sz="1200" dirty="0"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สำนักงานเขตพื้นที่การศึกษาประถมศึกษาประจวบคีรีขันธ์ เขต 1</a:t>
            </a: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4DA258A1-3B4D-4629-8313-7FB59A81E370}"/>
              </a:ext>
            </a:extLst>
          </p:cNvPr>
          <p:cNvSpPr txBox="1"/>
          <p:nvPr/>
        </p:nvSpPr>
        <p:spPr>
          <a:xfrm>
            <a:off x="13098" y="333392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id="{259F0B33-EDB2-4339-9151-D016DFA5BA9E}"/>
              </a:ext>
            </a:extLst>
          </p:cNvPr>
          <p:cNvSpPr txBox="1"/>
          <p:nvPr/>
        </p:nvSpPr>
        <p:spPr>
          <a:xfrm>
            <a:off x="13098" y="5691930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มาตรฐานการเรียนรู้/ตัวชี้วัด</a:t>
            </a:r>
          </a:p>
        </p:txBody>
      </p: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id="{C81FF5FE-F615-43B1-8979-F4D5B0749323}"/>
              </a:ext>
            </a:extLst>
          </p:cNvPr>
          <p:cNvSpPr txBox="1"/>
          <p:nvPr/>
        </p:nvSpPr>
        <p:spPr>
          <a:xfrm>
            <a:off x="13098" y="8724939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จุดประสงค์การเรียนรู้  </a:t>
            </a:r>
            <a:r>
              <a:rPr lang="en-US" dirty="0">
                <a:latin typeface="Mitr Medium" panose="00000600000000000000" pitchFamily="2" charset="-34"/>
                <a:cs typeface="Mitr Medium" panose="00000600000000000000" pitchFamily="2" charset="-34"/>
              </a:rPr>
              <a:t>K P A</a:t>
            </a:r>
            <a:endParaRPr lang="th-TH" dirty="0"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98" name="กล่องข้อความ 97">
            <a:extLst>
              <a:ext uri="{FF2B5EF4-FFF2-40B4-BE49-F238E27FC236}">
                <a16:creationId xmlns:a16="http://schemas.microsoft.com/office/drawing/2014/main" id="{97E2D107-F770-4848-ACEE-F1057BD2F2B0}"/>
              </a:ext>
            </a:extLst>
          </p:cNvPr>
          <p:cNvSpPr txBox="1"/>
          <p:nvPr/>
        </p:nvSpPr>
        <p:spPr>
          <a:xfrm>
            <a:off x="3915194" y="813772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สาระการเรียนรู้</a:t>
            </a:r>
          </a:p>
        </p:txBody>
      </p:sp>
      <p:sp>
        <p:nvSpPr>
          <p:cNvPr id="99" name="กล่องข้อความ 98">
            <a:extLst>
              <a:ext uri="{FF2B5EF4-FFF2-40B4-BE49-F238E27FC236}">
                <a16:creationId xmlns:a16="http://schemas.microsoft.com/office/drawing/2014/main" id="{83AAFFED-0826-427E-A40D-2B7A7AF4BA5F}"/>
              </a:ext>
            </a:extLst>
          </p:cNvPr>
          <p:cNvSpPr txBox="1"/>
          <p:nvPr/>
        </p:nvSpPr>
        <p:spPr>
          <a:xfrm>
            <a:off x="3915194" y="247458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กิจกรรมการเรียนรู้</a:t>
            </a:r>
          </a:p>
        </p:txBody>
      </p:sp>
      <p:sp>
        <p:nvSpPr>
          <p:cNvPr id="100" name="กล่องข้อความ 99">
            <a:extLst>
              <a:ext uri="{FF2B5EF4-FFF2-40B4-BE49-F238E27FC236}">
                <a16:creationId xmlns:a16="http://schemas.microsoft.com/office/drawing/2014/main" id="{B23A57DF-A59C-4B83-BF05-52B1E3F36D84}"/>
              </a:ext>
            </a:extLst>
          </p:cNvPr>
          <p:cNvSpPr txBox="1"/>
          <p:nvPr/>
        </p:nvSpPr>
        <p:spPr>
          <a:xfrm>
            <a:off x="3915194" y="742825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สื่อ/แหล่งการเรียนรู้</a:t>
            </a:r>
          </a:p>
        </p:txBody>
      </p:sp>
      <p:sp>
        <p:nvSpPr>
          <p:cNvPr id="101" name="กล่องข้อความ 100">
            <a:extLst>
              <a:ext uri="{FF2B5EF4-FFF2-40B4-BE49-F238E27FC236}">
                <a16:creationId xmlns:a16="http://schemas.microsoft.com/office/drawing/2014/main" id="{36E7C9ED-5490-4252-84E8-BEBF5CF4D5FC}"/>
              </a:ext>
            </a:extLst>
          </p:cNvPr>
          <p:cNvSpPr txBox="1"/>
          <p:nvPr/>
        </p:nvSpPr>
        <p:spPr>
          <a:xfrm>
            <a:off x="3915194" y="8851893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การวัดและการประเมินผล</a:t>
            </a:r>
          </a:p>
        </p:txBody>
      </p:sp>
      <p:sp>
        <p:nvSpPr>
          <p:cNvPr id="102" name="กล่องข้อความ 101">
            <a:extLst>
              <a:ext uri="{FF2B5EF4-FFF2-40B4-BE49-F238E27FC236}">
                <a16:creationId xmlns:a16="http://schemas.microsoft.com/office/drawing/2014/main" id="{E86A4D37-E13D-4C81-BF7E-7F6396DEA277}"/>
              </a:ext>
            </a:extLst>
          </p:cNvPr>
          <p:cNvSpPr txBox="1"/>
          <p:nvPr/>
        </p:nvSpPr>
        <p:spPr>
          <a:xfrm>
            <a:off x="26746" y="3794652"/>
            <a:ext cx="29097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รายวิชาภาษาไทย รหัสวิชา ท13101</a:t>
            </a:r>
          </a:p>
        </p:txBody>
      </p:sp>
      <p:sp>
        <p:nvSpPr>
          <p:cNvPr id="103" name="กล่องข้อความ 102">
            <a:extLst>
              <a:ext uri="{FF2B5EF4-FFF2-40B4-BE49-F238E27FC236}">
                <a16:creationId xmlns:a16="http://schemas.microsoft.com/office/drawing/2014/main" id="{39B16FDC-7C53-4B7B-BEDB-6ACD186B2BAC}"/>
              </a:ext>
            </a:extLst>
          </p:cNvPr>
          <p:cNvSpPr txBox="1"/>
          <p:nvPr/>
        </p:nvSpPr>
        <p:spPr>
          <a:xfrm>
            <a:off x="26746" y="4108561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กระต่ายไม่ตื่นตูม เวลา 40 ชั่วโมง</a:t>
            </a:r>
          </a:p>
        </p:txBody>
      </p:sp>
      <p:sp>
        <p:nvSpPr>
          <p:cNvPr id="104" name="กล่องข้อความ 103">
            <a:extLst>
              <a:ext uri="{FF2B5EF4-FFF2-40B4-BE49-F238E27FC236}">
                <a16:creationId xmlns:a16="http://schemas.microsoft.com/office/drawing/2014/main" id="{A263BEA2-D78F-411D-B711-EC8C7A7DDCAF}"/>
              </a:ext>
            </a:extLst>
          </p:cNvPr>
          <p:cNvSpPr txBox="1"/>
          <p:nvPr/>
        </p:nvSpPr>
        <p:spPr>
          <a:xfrm>
            <a:off x="26746" y="4633432"/>
            <a:ext cx="3605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แผนการจัดการเรียนรู้ที่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การอ่านออกเสียงบทเรียน เวลา 2 ชั่วโมง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สอนวันที่ 14 กรกฎาคม 2564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ภาคเรียนที่ 1 ปีการศึกษา 2564</a:t>
            </a:r>
          </a:p>
        </p:txBody>
      </p:sp>
      <p:sp>
        <p:nvSpPr>
          <p:cNvPr id="105" name="กล่องข้อความ 104">
            <a:extLst>
              <a:ext uri="{FF2B5EF4-FFF2-40B4-BE49-F238E27FC236}">
                <a16:creationId xmlns:a16="http://schemas.microsoft.com/office/drawing/2014/main" id="{B051FBEC-60DE-40FC-ABDC-19B3529FE5F4}"/>
              </a:ext>
            </a:extLst>
          </p:cNvPr>
          <p:cNvSpPr txBox="1"/>
          <p:nvPr/>
        </p:nvSpPr>
        <p:spPr>
          <a:xfrm>
            <a:off x="26746" y="6169656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มาตรฐาน ท 1.1</a:t>
            </a:r>
          </a:p>
        </p:txBody>
      </p:sp>
      <p:sp>
        <p:nvSpPr>
          <p:cNvPr id="106" name="กล่องข้อความ 105">
            <a:extLst>
              <a:ext uri="{FF2B5EF4-FFF2-40B4-BE49-F238E27FC236}">
                <a16:creationId xmlns:a16="http://schemas.microsoft.com/office/drawing/2014/main" id="{1F19A222-127D-4475-9231-1F64ADBB3486}"/>
              </a:ext>
            </a:extLst>
          </p:cNvPr>
          <p:cNvSpPr txBox="1"/>
          <p:nvPr/>
        </p:nvSpPr>
        <p:spPr>
          <a:xfrm>
            <a:off x="26746" y="6482529"/>
            <a:ext cx="2981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ใช้กระบวนการอ่านสร้างความรู้และ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ความคิดเพื่อนำไปใช้ตัดสินใจ แก้ปัญหา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ในการดำเนินชีวิตและมีนิสัยรักการอ่าน</a:t>
            </a:r>
          </a:p>
        </p:txBody>
      </p:sp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id="{F2ADCC28-B71E-4D8D-9EBA-6834A658D0E8}"/>
              </a:ext>
            </a:extLst>
          </p:cNvPr>
          <p:cNvSpPr txBox="1"/>
          <p:nvPr/>
        </p:nvSpPr>
        <p:spPr>
          <a:xfrm>
            <a:off x="26746" y="7319468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ตัวชี้วัดที่</a:t>
            </a: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id="{A2C557A8-69F4-4666-B06C-5FC0B3F6B39B}"/>
              </a:ext>
            </a:extLst>
          </p:cNvPr>
          <p:cNvSpPr txBox="1"/>
          <p:nvPr/>
        </p:nvSpPr>
        <p:spPr>
          <a:xfrm>
            <a:off x="26746" y="7632341"/>
            <a:ext cx="341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ป.3/1   อ่านออกเสียงคำ ข้อความ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เรื่องสั้นๆ ได้ถูกต้อง คล่องแคล่ว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ป.3/3  ตั้งคำถามและตอบคำถามเชิงเหตุผล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เกี่ยวกับเรื่องที่อ่าน</a:t>
            </a:r>
          </a:p>
        </p:txBody>
      </p:sp>
      <p:sp>
        <p:nvSpPr>
          <p:cNvPr id="109" name="กล่องข้อความ 108">
            <a:extLst>
              <a:ext uri="{FF2B5EF4-FFF2-40B4-BE49-F238E27FC236}">
                <a16:creationId xmlns:a16="http://schemas.microsoft.com/office/drawing/2014/main" id="{BC925247-A766-4972-8FFB-91641913A6A6}"/>
              </a:ext>
            </a:extLst>
          </p:cNvPr>
          <p:cNvSpPr txBox="1"/>
          <p:nvPr/>
        </p:nvSpPr>
        <p:spPr>
          <a:xfrm>
            <a:off x="26746" y="9221643"/>
            <a:ext cx="36407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นักเรียนสามารถบอกหลักการอานออกเสียง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บทเรียนได้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K)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นักเรียนสามารถตอบคําถามจากเรื่องกระต่าย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ไม่ตื่นตูมได้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P)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นักเรียนมีวินัย ใฝ่เรียนรู้ มุ่งมั่นใน</a:t>
            </a:r>
            <a:r>
              <a:rPr lang="th-TH" sz="14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การทํางาน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และรักความเป็นไทย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A)</a:t>
            </a:r>
            <a:endParaRPr lang="th-TH" sz="14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110" name="กล่องข้อความ 109">
            <a:extLst>
              <a:ext uri="{FF2B5EF4-FFF2-40B4-BE49-F238E27FC236}">
                <a16:creationId xmlns:a16="http://schemas.microsoft.com/office/drawing/2014/main" id="{2FA64158-BC4C-426A-8F1B-568F95B4584A}"/>
              </a:ext>
            </a:extLst>
          </p:cNvPr>
          <p:cNvSpPr txBox="1"/>
          <p:nvPr/>
        </p:nvSpPr>
        <p:spPr>
          <a:xfrm>
            <a:off x="3900276" y="1243645"/>
            <a:ext cx="34692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นิทานสุภาษิตเรื่อง กระต่ายตื่นตูม และนิทาน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 เรื่อง กระต่ายแหย่เสือ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คำศัพท์น่ารู้จากนิทาน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สำนวนไทยจาก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การเขียนเรื่องตามจินตนาการ</a:t>
            </a:r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:a16="http://schemas.microsoft.com/office/drawing/2014/main" id="{D4E40BFF-93EB-4523-8BF8-DCF895612FB5}"/>
              </a:ext>
            </a:extLst>
          </p:cNvPr>
          <p:cNvSpPr txBox="1"/>
          <p:nvPr/>
        </p:nvSpPr>
        <p:spPr>
          <a:xfrm>
            <a:off x="3903253" y="2949673"/>
            <a:ext cx="1986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1 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ขั้นดึงความรู้เดิม</a:t>
            </a:r>
          </a:p>
        </p:txBody>
      </p:sp>
      <p:sp>
        <p:nvSpPr>
          <p:cNvPr id="112" name="กล่องข้อความ 111">
            <a:extLst>
              <a:ext uri="{FF2B5EF4-FFF2-40B4-BE49-F238E27FC236}">
                <a16:creationId xmlns:a16="http://schemas.microsoft.com/office/drawing/2014/main" id="{FE3E14AE-CB52-451D-BC0D-BF547C22C99E}"/>
              </a:ext>
            </a:extLst>
          </p:cNvPr>
          <p:cNvSpPr txBox="1"/>
          <p:nvPr/>
        </p:nvSpPr>
        <p:spPr>
          <a:xfrm>
            <a:off x="3903253" y="4494496"/>
            <a:ext cx="21563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2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ขั้นเติมความรู้ใหม่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113" name="กล่องข้อความ 112">
            <a:extLst>
              <a:ext uri="{FF2B5EF4-FFF2-40B4-BE49-F238E27FC236}">
                <a16:creationId xmlns:a16="http://schemas.microsoft.com/office/drawing/2014/main" id="{9039FC64-28B3-4AF1-BE6C-3B91626AFBF0}"/>
              </a:ext>
            </a:extLst>
          </p:cNvPr>
          <p:cNvSpPr txBox="1"/>
          <p:nvPr/>
        </p:nvSpPr>
        <p:spPr>
          <a:xfrm>
            <a:off x="3903253" y="6306747"/>
            <a:ext cx="13676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3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ขั้นสรุป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114" name="กล่องข้อความ 113">
            <a:extLst>
              <a:ext uri="{FF2B5EF4-FFF2-40B4-BE49-F238E27FC236}">
                <a16:creationId xmlns:a16="http://schemas.microsoft.com/office/drawing/2014/main" id="{6E95D534-7639-4D86-BFF0-D7E42B951069}"/>
              </a:ext>
            </a:extLst>
          </p:cNvPr>
          <p:cNvSpPr txBox="1"/>
          <p:nvPr/>
        </p:nvSpPr>
        <p:spPr>
          <a:xfrm>
            <a:off x="6053247" y="300257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115" name="กล่องข้อความ 114">
            <a:extLst>
              <a:ext uri="{FF2B5EF4-FFF2-40B4-BE49-F238E27FC236}">
                <a16:creationId xmlns:a16="http://schemas.microsoft.com/office/drawing/2014/main" id="{4313FD5D-C130-4BBD-BF76-8C61C43C6BCC}"/>
              </a:ext>
            </a:extLst>
          </p:cNvPr>
          <p:cNvSpPr txBox="1"/>
          <p:nvPr/>
        </p:nvSpPr>
        <p:spPr>
          <a:xfrm>
            <a:off x="6048260" y="4556673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40 นาที</a:t>
            </a:r>
          </a:p>
        </p:txBody>
      </p:sp>
      <p:sp>
        <p:nvSpPr>
          <p:cNvPr id="116" name="กล่องข้อความ 115">
            <a:extLst>
              <a:ext uri="{FF2B5EF4-FFF2-40B4-BE49-F238E27FC236}">
                <a16:creationId xmlns:a16="http://schemas.microsoft.com/office/drawing/2014/main" id="{27450EE1-D21D-4D88-BEEF-2ECFA24CAA2B}"/>
              </a:ext>
            </a:extLst>
          </p:cNvPr>
          <p:cNvSpPr txBox="1"/>
          <p:nvPr/>
        </p:nvSpPr>
        <p:spPr>
          <a:xfrm>
            <a:off x="6057151" y="636475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117" name="กล่องข้อความ 116">
            <a:extLst>
              <a:ext uri="{FF2B5EF4-FFF2-40B4-BE49-F238E27FC236}">
                <a16:creationId xmlns:a16="http://schemas.microsoft.com/office/drawing/2014/main" id="{67603443-DC61-4F78-8B46-BB6D99CBF17F}"/>
              </a:ext>
            </a:extLst>
          </p:cNvPr>
          <p:cNvSpPr txBox="1"/>
          <p:nvPr/>
        </p:nvSpPr>
        <p:spPr>
          <a:xfrm>
            <a:off x="3900276" y="3289872"/>
            <a:ext cx="33842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นักเรียนดูภาพประกอบจากหนังสือเรียน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รายวิชาพื้นฐาน ภาษาไทย ชุดภาษาเพื่อชีวิต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ชั้นประถมศึกษาปที่ 3 บทที่ 1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เรื่องกระตาย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โดยรวมกันอภิปราย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แสดงความคิดเห็นจากภาพ</a:t>
            </a:r>
          </a:p>
        </p:txBody>
      </p:sp>
      <p:sp>
        <p:nvSpPr>
          <p:cNvPr id="118" name="กล่องข้อความ 117">
            <a:extLst>
              <a:ext uri="{FF2B5EF4-FFF2-40B4-BE49-F238E27FC236}">
                <a16:creationId xmlns:a16="http://schemas.microsoft.com/office/drawing/2014/main" id="{C5202221-DF9D-48DE-B864-A64BDCC47729}"/>
              </a:ext>
            </a:extLst>
          </p:cNvPr>
          <p:cNvSpPr txBox="1"/>
          <p:nvPr/>
        </p:nvSpPr>
        <p:spPr>
          <a:xfrm>
            <a:off x="3900276" y="4839870"/>
            <a:ext cx="36599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นักเรียนอานออกเสียงเนื้อเรื่อง 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สลับกันทีละแถวจากหนังสือเรียนรายวิชาพื้นฐาน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ภาษาไทย ชุดภาษาเพื่อชีวิต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ชั้นประถมศึกษาปที่ 3 คนละ 2 – 3 บรรทัด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จากนั้นให้นักเรียน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ทํา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เสียงและท่าทางเลียนแบบ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สัต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วช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นิดตางๆ ในเนื้อเรื่อง กระตายตื่นตูม </a:t>
            </a:r>
          </a:p>
        </p:txBody>
      </p:sp>
      <p:sp>
        <p:nvSpPr>
          <p:cNvPr id="119" name="กล่องข้อความ 118">
            <a:extLst>
              <a:ext uri="{FF2B5EF4-FFF2-40B4-BE49-F238E27FC236}">
                <a16:creationId xmlns:a16="http://schemas.microsoft.com/office/drawing/2014/main" id="{F0BBD2E9-C2CA-423A-8816-B25A0A4F1E06}"/>
              </a:ext>
            </a:extLst>
          </p:cNvPr>
          <p:cNvSpPr txBox="1"/>
          <p:nvPr/>
        </p:nvSpPr>
        <p:spPr>
          <a:xfrm>
            <a:off x="3900276" y="6632024"/>
            <a:ext cx="3392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ครูและนักเรียนรวมกันสรุปบทเรียนเรื่อง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กระต่าย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และแสดงความคิดเห็นเกี่ยว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กับขอคิดที่ได้</a:t>
            </a:r>
          </a:p>
        </p:txBody>
      </p:sp>
      <p:sp>
        <p:nvSpPr>
          <p:cNvPr id="120" name="กล่องข้อความ 119">
            <a:extLst>
              <a:ext uri="{FF2B5EF4-FFF2-40B4-BE49-F238E27FC236}">
                <a16:creationId xmlns:a16="http://schemas.microsoft.com/office/drawing/2014/main" id="{423B18C8-E884-491C-8466-8F5E6DE49C28}"/>
              </a:ext>
            </a:extLst>
          </p:cNvPr>
          <p:cNvSpPr txBox="1"/>
          <p:nvPr/>
        </p:nvSpPr>
        <p:spPr>
          <a:xfrm>
            <a:off x="3900276" y="7879413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หนังสือเรียนรายวิชาพื้นฐาน ภาษาไทย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ชุด 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</p:txBody>
      </p:sp>
      <p:sp>
        <p:nvSpPr>
          <p:cNvPr id="121" name="กล่องข้อความ 120">
            <a:extLst>
              <a:ext uri="{FF2B5EF4-FFF2-40B4-BE49-F238E27FC236}">
                <a16:creationId xmlns:a16="http://schemas.microsoft.com/office/drawing/2014/main" id="{63D0545A-F368-48FF-87AC-F98AD7E79130}"/>
              </a:ext>
            </a:extLst>
          </p:cNvPr>
          <p:cNvSpPr txBox="1"/>
          <p:nvPr/>
        </p:nvSpPr>
        <p:spPr>
          <a:xfrm>
            <a:off x="3900276" y="8440309"/>
            <a:ext cx="210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ใบงานเรื่อง กระต่ายตื่นตูม</a:t>
            </a:r>
          </a:p>
        </p:txBody>
      </p:sp>
      <p:sp>
        <p:nvSpPr>
          <p:cNvPr id="122" name="กล่องข้อความ 121">
            <a:extLst>
              <a:ext uri="{FF2B5EF4-FFF2-40B4-BE49-F238E27FC236}">
                <a16:creationId xmlns:a16="http://schemas.microsoft.com/office/drawing/2014/main" id="{FC57CADE-8C8D-4F35-8FAD-ADA59B1F66CA}"/>
              </a:ext>
            </a:extLst>
          </p:cNvPr>
          <p:cNvSpPr txBox="1"/>
          <p:nvPr/>
        </p:nvSpPr>
        <p:spPr>
          <a:xfrm>
            <a:off x="3922746" y="9410234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เครื่องมือที่ใช้</a:t>
            </a:r>
          </a:p>
        </p:txBody>
      </p:sp>
      <p:sp>
        <p:nvSpPr>
          <p:cNvPr id="123" name="กล่องข้อความ 122">
            <a:extLst>
              <a:ext uri="{FF2B5EF4-FFF2-40B4-BE49-F238E27FC236}">
                <a16:creationId xmlns:a16="http://schemas.microsoft.com/office/drawing/2014/main" id="{51E93805-2B05-437B-98FA-3D333C7D46F8}"/>
              </a:ext>
            </a:extLst>
          </p:cNvPr>
          <p:cNvSpPr txBox="1"/>
          <p:nvPr/>
        </p:nvSpPr>
        <p:spPr>
          <a:xfrm>
            <a:off x="4062207" y="992706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วิธีการวัด</a:t>
            </a:r>
          </a:p>
        </p:txBody>
      </p:sp>
      <p:sp>
        <p:nvSpPr>
          <p:cNvPr id="124" name="กล่องข้อความ 123">
            <a:extLst>
              <a:ext uri="{FF2B5EF4-FFF2-40B4-BE49-F238E27FC236}">
                <a16:creationId xmlns:a16="http://schemas.microsoft.com/office/drawing/2014/main" id="{D3AA369D-55D5-4A38-BC41-F3F314D54527}"/>
              </a:ext>
            </a:extLst>
          </p:cNvPr>
          <p:cNvSpPr txBox="1"/>
          <p:nvPr/>
        </p:nvSpPr>
        <p:spPr>
          <a:xfrm>
            <a:off x="5169875" y="9410798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หนังสือเรียน วรรณคดีลำนำ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ใบงานเรื่องกระต่ายตื่นตูม</a:t>
            </a:r>
          </a:p>
        </p:txBody>
      </p:sp>
      <p:sp>
        <p:nvSpPr>
          <p:cNvPr id="125" name="กล่องข้อความ 124">
            <a:extLst>
              <a:ext uri="{FF2B5EF4-FFF2-40B4-BE49-F238E27FC236}">
                <a16:creationId xmlns:a16="http://schemas.microsoft.com/office/drawing/2014/main" id="{CF19CB6A-4286-4946-BEFC-0D5994423B45}"/>
              </a:ext>
            </a:extLst>
          </p:cNvPr>
          <p:cNvSpPr txBox="1"/>
          <p:nvPr/>
        </p:nvSpPr>
        <p:spPr>
          <a:xfrm>
            <a:off x="5175349" y="9919454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ตรวจใบงาน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สังเกตุพฤติกรรม</a:t>
            </a:r>
          </a:p>
        </p:txBody>
      </p:sp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7E3ED317-D916-43F6-B755-A1E509FEBFA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502" r="85270" b="86000"/>
          <a:stretch/>
        </p:blipFill>
        <p:spPr>
          <a:xfrm>
            <a:off x="127000" y="160549"/>
            <a:ext cx="989688" cy="133581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F74C8B9-C5D5-4405-9989-51EEBD997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445" r="57942" b="80032"/>
          <a:stretch/>
        </p:blipFill>
        <p:spPr>
          <a:xfrm>
            <a:off x="1743075" y="47624"/>
            <a:ext cx="1438275" cy="2086847"/>
          </a:xfrm>
          <a:prstGeom prst="rect">
            <a:avLst/>
          </a:prstGeom>
        </p:spPr>
      </p:pic>
      <p:pic>
        <p:nvPicPr>
          <p:cNvPr id="129" name="รูปภาพ 128">
            <a:extLst>
              <a:ext uri="{FF2B5EF4-FFF2-40B4-BE49-F238E27FC236}">
                <a16:creationId xmlns:a16="http://schemas.microsoft.com/office/drawing/2014/main" id="{EA2CC92F-FD92-4648-8324-A74BAAA17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30991" r="53993" b="65024"/>
          <a:stretch/>
        </p:blipFill>
        <p:spPr>
          <a:xfrm>
            <a:off x="3086755" y="3312482"/>
            <a:ext cx="393046" cy="425959"/>
          </a:xfrm>
          <a:prstGeom prst="rect">
            <a:avLst/>
          </a:prstGeom>
        </p:spPr>
      </p:pic>
      <p:pic>
        <p:nvPicPr>
          <p:cNvPr id="130" name="รูปภาพ 129">
            <a:extLst>
              <a:ext uri="{FF2B5EF4-FFF2-40B4-BE49-F238E27FC236}">
                <a16:creationId xmlns:a16="http://schemas.microsoft.com/office/drawing/2014/main" id="{28160F4B-3E96-471B-BBF9-DBCA58EAA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52705" r="53993" b="43292"/>
          <a:stretch/>
        </p:blipFill>
        <p:spPr>
          <a:xfrm>
            <a:off x="3109642" y="5633493"/>
            <a:ext cx="370160" cy="427770"/>
          </a:xfrm>
          <a:prstGeom prst="rect">
            <a:avLst/>
          </a:prstGeom>
        </p:spPr>
      </p:pic>
      <p:pic>
        <p:nvPicPr>
          <p:cNvPr id="131" name="รูปภาพ 130">
            <a:extLst>
              <a:ext uri="{FF2B5EF4-FFF2-40B4-BE49-F238E27FC236}">
                <a16:creationId xmlns:a16="http://schemas.microsoft.com/office/drawing/2014/main" id="{EC9B56A4-F27F-45A6-BEAF-6D569617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2" t="81241" r="54541" b="14551"/>
          <a:stretch/>
        </p:blipFill>
        <p:spPr>
          <a:xfrm>
            <a:off x="3137872" y="8683581"/>
            <a:ext cx="300473" cy="449818"/>
          </a:xfrm>
          <a:prstGeom prst="rect">
            <a:avLst/>
          </a:prstGeom>
        </p:spPr>
      </p:pic>
      <p:sp>
        <p:nvSpPr>
          <p:cNvPr id="133" name="กล่องข้อความ 132">
            <a:extLst>
              <a:ext uri="{FF2B5EF4-FFF2-40B4-BE49-F238E27FC236}">
                <a16:creationId xmlns:a16="http://schemas.microsoft.com/office/drawing/2014/main" id="{5834A7B5-DE7E-43D3-94C4-29A9BF15B7F0}"/>
              </a:ext>
            </a:extLst>
          </p:cNvPr>
          <p:cNvSpPr txBox="1"/>
          <p:nvPr/>
        </p:nvSpPr>
        <p:spPr>
          <a:xfrm>
            <a:off x="4672261" y="31071"/>
            <a:ext cx="21355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134" name="กล่องข้อความ 133">
            <a:extLst>
              <a:ext uri="{FF2B5EF4-FFF2-40B4-BE49-F238E27FC236}">
                <a16:creationId xmlns:a16="http://schemas.microsoft.com/office/drawing/2014/main" id="{1E28E8B0-62FB-45AC-8442-65ADB59EF518}"/>
              </a:ext>
            </a:extLst>
          </p:cNvPr>
          <p:cNvSpPr txBox="1"/>
          <p:nvPr/>
        </p:nvSpPr>
        <p:spPr>
          <a:xfrm>
            <a:off x="4355628" y="400528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วิชาภาษาไทย (ท13101)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4B30B42-B712-E09E-7107-98F535CAC5E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/>
          <a:stretch/>
        </p:blipFill>
        <p:spPr>
          <a:xfrm>
            <a:off x="1465122" y="215343"/>
            <a:ext cx="1438275" cy="19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7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57905BAE-4CC9-430E-B6A4-5E6D21749B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7181" r="8401" b="88694"/>
          <a:stretch/>
        </p:blipFill>
        <p:spPr>
          <a:xfrm>
            <a:off x="3833306" y="767567"/>
            <a:ext cx="3091033" cy="440851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DF118558-2F11-41C3-89AC-997E7CE04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22738" r="8400" b="73221"/>
          <a:stretch/>
        </p:blipFill>
        <p:spPr>
          <a:xfrm>
            <a:off x="3833306" y="2430469"/>
            <a:ext cx="3091033" cy="431919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07BA16B1-9B4F-474A-89A2-C9352679E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69311" r="8400" b="26649"/>
          <a:stretch/>
        </p:blipFill>
        <p:spPr>
          <a:xfrm>
            <a:off x="3833306" y="7408364"/>
            <a:ext cx="3091033" cy="431919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3D3F3CF7-F958-4D28-A8E0-647A7298C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82305" r="8401" b="13491"/>
          <a:stretch/>
        </p:blipFill>
        <p:spPr>
          <a:xfrm>
            <a:off x="3833306" y="8797328"/>
            <a:ext cx="3091033" cy="449321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C955BF8-EC8E-423F-B309-F72BA05DB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3" r="50000"/>
          <a:stretch/>
        </p:blipFill>
        <p:spPr>
          <a:xfrm>
            <a:off x="3860" y="3176998"/>
            <a:ext cx="3777566" cy="7511639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BECDFA13-8441-4522-B81B-A4821A676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4" r="59602" b="43198"/>
          <a:stretch/>
        </p:blipFill>
        <p:spPr>
          <a:xfrm>
            <a:off x="3860" y="5621563"/>
            <a:ext cx="3052124" cy="449818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5D03F05F-3898-4960-83A9-EB8CED46D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2" r="59602" b="14550"/>
          <a:stretch/>
        </p:blipFill>
        <p:spPr>
          <a:xfrm>
            <a:off x="3860" y="8683580"/>
            <a:ext cx="3052124" cy="449818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248032F-1852-4081-9CCE-41ACA8AAD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4" r="59195" b="65024"/>
          <a:stretch/>
        </p:blipFill>
        <p:spPr>
          <a:xfrm>
            <a:off x="3860" y="3287168"/>
            <a:ext cx="3082895" cy="45127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0AB0234-9273-4517-9D25-9A9818639B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1" t="98160"/>
          <a:stretch/>
        </p:blipFill>
        <p:spPr>
          <a:xfrm>
            <a:off x="3699187" y="10491916"/>
            <a:ext cx="3859803" cy="19672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98AD9862-A2C4-47BC-8907-C2A86D453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23677" r="49999" b="75571"/>
          <a:stretch/>
        </p:blipFill>
        <p:spPr>
          <a:xfrm>
            <a:off x="127000" y="2530764"/>
            <a:ext cx="3654425" cy="80356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9C274877-3215-4CE0-832C-6CE5D9C72A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0" t="7077" r="3091" b="88526"/>
          <a:stretch/>
        </p:blipFill>
        <p:spPr>
          <a:xfrm>
            <a:off x="6924340" y="756405"/>
            <a:ext cx="401078" cy="469967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F525132C-A2C3-43C6-A808-9F8586A5B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1" t="22620" r="3172" b="72984"/>
          <a:stretch/>
        </p:blipFill>
        <p:spPr>
          <a:xfrm>
            <a:off x="6924339" y="2417737"/>
            <a:ext cx="394961" cy="469966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899BF701-3F24-4A23-9E8B-FFB1A45F97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27016" r="19996" b="69246"/>
          <a:stretch/>
        </p:blipFill>
        <p:spPr>
          <a:xfrm>
            <a:off x="3833308" y="2887702"/>
            <a:ext cx="2214952" cy="399467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AD6E7187-4A7E-4829-AFE1-CB16F194B3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41489" r="19996" b="54774"/>
          <a:stretch/>
        </p:blipFill>
        <p:spPr>
          <a:xfrm>
            <a:off x="3833309" y="4434497"/>
            <a:ext cx="2214952" cy="399468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6C60209E-691B-41F5-BF43-42475FC679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58278" r="19996" b="37985"/>
          <a:stretch/>
        </p:blipFill>
        <p:spPr>
          <a:xfrm>
            <a:off x="3833308" y="6229131"/>
            <a:ext cx="2214952" cy="399467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22B2444C-ED29-405D-A11F-B1957E96C9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4" t="29723" r="5976" b="69551"/>
          <a:stretch/>
        </p:blipFill>
        <p:spPr>
          <a:xfrm>
            <a:off x="5991644" y="3176999"/>
            <a:ext cx="1115879" cy="77646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1FF6FB11-27DA-43E0-97D1-27E020A918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5" t="44350" r="5975" b="55150"/>
          <a:stretch/>
        </p:blipFill>
        <p:spPr>
          <a:xfrm>
            <a:off x="5991644" y="4740442"/>
            <a:ext cx="1115879" cy="53474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7C40F5CE-17CE-4695-BCE7-2176448F9C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4" t="61089" r="5976" b="37985"/>
          <a:stretch/>
        </p:blipFill>
        <p:spPr>
          <a:xfrm>
            <a:off x="5991644" y="6529589"/>
            <a:ext cx="1115879" cy="99009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52A5CD20-3F36-45EC-BB8F-352B7002A1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b="95630"/>
          <a:stretch/>
        </p:blipFill>
        <p:spPr>
          <a:xfrm>
            <a:off x="3833308" y="0"/>
            <a:ext cx="3725682" cy="467109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74FF8563-909F-4910-B6CD-B778F3F21C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0" t="69250" r="3172" b="26546"/>
          <a:stretch/>
        </p:blipFill>
        <p:spPr>
          <a:xfrm>
            <a:off x="6924339" y="7401909"/>
            <a:ext cx="394962" cy="449320"/>
          </a:xfrm>
          <a:prstGeom prst="rect">
            <a:avLst/>
          </a:prstGeom>
        </p:spPr>
      </p:pic>
      <p:pic>
        <p:nvPicPr>
          <p:cNvPr id="63" name="รูปภาพ 62">
            <a:extLst>
              <a:ext uri="{FF2B5EF4-FFF2-40B4-BE49-F238E27FC236}">
                <a16:creationId xmlns:a16="http://schemas.microsoft.com/office/drawing/2014/main" id="{6C629DB3-C8B0-4B9B-9AC5-DD3B00DB7C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0" t="82156" r="3172" b="13474"/>
          <a:stretch/>
        </p:blipFill>
        <p:spPr>
          <a:xfrm>
            <a:off x="6924339" y="8781392"/>
            <a:ext cx="394961" cy="467109"/>
          </a:xfrm>
          <a:prstGeom prst="rect">
            <a:avLst/>
          </a:prstGeom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DE30F6CC-9F00-427B-BEB1-608B6B3BDC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8" t="87235" r="31621" b="9027"/>
          <a:stretch/>
        </p:blipFill>
        <p:spPr>
          <a:xfrm>
            <a:off x="3833306" y="9324242"/>
            <a:ext cx="1336571" cy="399467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id="{7D07DBF0-3E00-45CF-9DD8-990C9D660A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92062" r="31623" b="4201"/>
          <a:stretch/>
        </p:blipFill>
        <p:spPr>
          <a:xfrm>
            <a:off x="3833306" y="9840268"/>
            <a:ext cx="1336571" cy="399467"/>
          </a:xfrm>
          <a:prstGeom prst="rect">
            <a:avLst/>
          </a:prstGeom>
        </p:spPr>
      </p:pic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60F13147-FDC2-44E4-95F0-2F2C2806BB78}"/>
              </a:ext>
            </a:extLst>
          </p:cNvPr>
          <p:cNvSpPr txBox="1"/>
          <p:nvPr/>
        </p:nvSpPr>
        <p:spPr>
          <a:xfrm>
            <a:off x="26746" y="1924500"/>
            <a:ext cx="31069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นางสาวครูดีสอนดี 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A42F09FB-20CD-4DC0-91C9-85E17EC5555C}"/>
              </a:ext>
            </a:extLst>
          </p:cNvPr>
          <p:cNvSpPr txBox="1"/>
          <p:nvPr/>
        </p:nvSpPr>
        <p:spPr>
          <a:xfrm>
            <a:off x="26746" y="2648435"/>
            <a:ext cx="40527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 จังหวัดประจวบคีรีขันธ์</a:t>
            </a:r>
          </a:p>
          <a:p>
            <a:r>
              <a:rPr lang="th-TH" sz="1200" dirty="0"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สำนักงานเขตพื้นที่การศึกษาประถมศึกษาประจวบคีรีขันธ์ เขต 1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D7E52779-1538-449C-9A7E-2BCA961EBB0A}"/>
              </a:ext>
            </a:extLst>
          </p:cNvPr>
          <p:cNvSpPr txBox="1"/>
          <p:nvPr/>
        </p:nvSpPr>
        <p:spPr>
          <a:xfrm>
            <a:off x="13098" y="333392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40CD48B7-35A7-4391-893B-1EB27C7ACED4}"/>
              </a:ext>
            </a:extLst>
          </p:cNvPr>
          <p:cNvSpPr txBox="1"/>
          <p:nvPr/>
        </p:nvSpPr>
        <p:spPr>
          <a:xfrm>
            <a:off x="13098" y="5691930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มาตรฐานการเรียนรู้/ตัวชี้วัด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3E8B6711-92A7-48FF-9E7F-939CDF9A6DF6}"/>
              </a:ext>
            </a:extLst>
          </p:cNvPr>
          <p:cNvSpPr txBox="1"/>
          <p:nvPr/>
        </p:nvSpPr>
        <p:spPr>
          <a:xfrm>
            <a:off x="13098" y="8724939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จุดประสงค์การเรียนรู้  </a:t>
            </a:r>
            <a:r>
              <a:rPr lang="en-US" dirty="0">
                <a:latin typeface="Mitr Medium" panose="00000600000000000000" pitchFamily="2" charset="-34"/>
                <a:cs typeface="Mitr Medium" panose="00000600000000000000" pitchFamily="2" charset="-34"/>
              </a:rPr>
              <a:t>K P A</a:t>
            </a:r>
            <a:endParaRPr lang="th-TH" dirty="0"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4BE1CB40-CBCF-483C-A91F-9C654455B2B0}"/>
              </a:ext>
            </a:extLst>
          </p:cNvPr>
          <p:cNvSpPr txBox="1"/>
          <p:nvPr/>
        </p:nvSpPr>
        <p:spPr>
          <a:xfrm>
            <a:off x="3915194" y="813772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สาระการเรียนรู้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1FB41EEB-1914-4FD5-82D6-0F9573263573}"/>
              </a:ext>
            </a:extLst>
          </p:cNvPr>
          <p:cNvSpPr txBox="1"/>
          <p:nvPr/>
        </p:nvSpPr>
        <p:spPr>
          <a:xfrm>
            <a:off x="3915194" y="247458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กิจกรรมการเรียนรู้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62353D23-B9D0-4EFD-81B5-F8778BB8CBB8}"/>
              </a:ext>
            </a:extLst>
          </p:cNvPr>
          <p:cNvSpPr txBox="1"/>
          <p:nvPr/>
        </p:nvSpPr>
        <p:spPr>
          <a:xfrm>
            <a:off x="3915194" y="742825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สื่อ/แหล่งการเรียนรู้</a:t>
            </a: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491C51F6-C23E-41EB-B29C-D6D3AF00814E}"/>
              </a:ext>
            </a:extLst>
          </p:cNvPr>
          <p:cNvSpPr txBox="1"/>
          <p:nvPr/>
        </p:nvSpPr>
        <p:spPr>
          <a:xfrm>
            <a:off x="3915194" y="8851893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การวัดและการประเมินผล</a:t>
            </a:r>
          </a:p>
        </p:txBody>
      </p: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4985394C-569F-4FCD-B04C-BD340EFA2B3B}"/>
              </a:ext>
            </a:extLst>
          </p:cNvPr>
          <p:cNvSpPr txBox="1"/>
          <p:nvPr/>
        </p:nvSpPr>
        <p:spPr>
          <a:xfrm>
            <a:off x="26746" y="3794652"/>
            <a:ext cx="29097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รายวิชาภาษาไทย รหัสวิชา ท13101</a:t>
            </a:r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1EA050D3-B5F7-44C6-9D4C-FBC920F4A40A}"/>
              </a:ext>
            </a:extLst>
          </p:cNvPr>
          <p:cNvSpPr txBox="1"/>
          <p:nvPr/>
        </p:nvSpPr>
        <p:spPr>
          <a:xfrm>
            <a:off x="26746" y="4108561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กระต่ายไม่ตื่นตูม เวลา 40 ชั่วโมง</a:t>
            </a: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112E06F6-2902-4BEE-ACAA-3F5A170250B5}"/>
              </a:ext>
            </a:extLst>
          </p:cNvPr>
          <p:cNvSpPr txBox="1"/>
          <p:nvPr/>
        </p:nvSpPr>
        <p:spPr>
          <a:xfrm>
            <a:off x="26746" y="4633432"/>
            <a:ext cx="3605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แผนการจัดการเรียนรู้ที่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การอ่านออกเสียงบทเรียน เวลา 2 ชั่วโมง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สอนวันที่ 14 กรกฎาคม 2564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ภาคเรียนที่ 1 ปีการศึกษา 2564</a:t>
            </a: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D02BB512-C8CB-421B-8C25-47523818F8F1}"/>
              </a:ext>
            </a:extLst>
          </p:cNvPr>
          <p:cNvSpPr txBox="1"/>
          <p:nvPr/>
        </p:nvSpPr>
        <p:spPr>
          <a:xfrm>
            <a:off x="26746" y="6169656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มาตรฐาน ท 1.1</a:t>
            </a: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id="{B16EBC61-A751-42F4-A3DA-EF788925015D}"/>
              </a:ext>
            </a:extLst>
          </p:cNvPr>
          <p:cNvSpPr txBox="1"/>
          <p:nvPr/>
        </p:nvSpPr>
        <p:spPr>
          <a:xfrm>
            <a:off x="26746" y="6482529"/>
            <a:ext cx="2981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ใช้กระบวนการอ่านสร้างความรู้และ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ความคิดเพื่อนำไปใช้ตัดสินใจ แก้ปัญหา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ในการดำเนินชีวิตและมีนิสัยรักการอ่าน</a:t>
            </a: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1BC916A5-7CC7-48BB-8A59-55698B1FA810}"/>
              </a:ext>
            </a:extLst>
          </p:cNvPr>
          <p:cNvSpPr txBox="1"/>
          <p:nvPr/>
        </p:nvSpPr>
        <p:spPr>
          <a:xfrm>
            <a:off x="26746" y="7319468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ตัวชี้วัดที่</a:t>
            </a: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915DB0DA-366C-4889-A4AC-FB1F05BDBBD6}"/>
              </a:ext>
            </a:extLst>
          </p:cNvPr>
          <p:cNvSpPr txBox="1"/>
          <p:nvPr/>
        </p:nvSpPr>
        <p:spPr>
          <a:xfrm>
            <a:off x="26746" y="7632341"/>
            <a:ext cx="341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ป.3/1   อ่านออกเสียงคำ ข้อความ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เรื่องสั้นๆ ได้ถูกต้อง คล่องแคล่ว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ป.3/3  ตั้งคำถามและตอบคำถามเชิงเหตุผล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เกี่ยวกับเรื่องที่อ่าน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8968662C-0CC0-4239-9509-01E82E88CF69}"/>
              </a:ext>
            </a:extLst>
          </p:cNvPr>
          <p:cNvSpPr txBox="1"/>
          <p:nvPr/>
        </p:nvSpPr>
        <p:spPr>
          <a:xfrm>
            <a:off x="26746" y="9221643"/>
            <a:ext cx="36407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นักเรียนสามารถบอกหลักการอานออกเสียง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บทเรียนได้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K)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นักเรียนสามารถตอบคําถามจากเรื่องกระต่าย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ไม่ตื่นตูมได้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P)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นักเรียนมีวินัย ใฝ่เรียนรู้ มุ่งมั่นใน</a:t>
            </a:r>
            <a:r>
              <a:rPr lang="th-TH" sz="14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การทํางาน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และรักความเป็นไทย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A)</a:t>
            </a:r>
            <a:endParaRPr lang="th-TH" sz="14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85" name="กล่องข้อความ 84">
            <a:extLst>
              <a:ext uri="{FF2B5EF4-FFF2-40B4-BE49-F238E27FC236}">
                <a16:creationId xmlns:a16="http://schemas.microsoft.com/office/drawing/2014/main" id="{5C57F9BD-3541-41C7-A4D6-7B92C5A66EE0}"/>
              </a:ext>
            </a:extLst>
          </p:cNvPr>
          <p:cNvSpPr txBox="1"/>
          <p:nvPr/>
        </p:nvSpPr>
        <p:spPr>
          <a:xfrm>
            <a:off x="3900276" y="1243645"/>
            <a:ext cx="34692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นิทานสุภาษิตเรื่อง กระต่ายตื่นตูม และนิทาน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 เรื่อง กระต่ายแหย่เสือ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คำศัพท์น่ารู้จากนิทาน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สำนวนไทยจาก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การเขียนเรื่องตามจินตนาการ</a:t>
            </a:r>
          </a:p>
        </p:txBody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0E11F563-F2DC-47FA-8CD5-EEBFE727AB63}"/>
              </a:ext>
            </a:extLst>
          </p:cNvPr>
          <p:cNvSpPr txBox="1"/>
          <p:nvPr/>
        </p:nvSpPr>
        <p:spPr>
          <a:xfrm>
            <a:off x="3903253" y="2949673"/>
            <a:ext cx="1986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1 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ขั้นดึงความรู้เดิม</a:t>
            </a: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E5D07E72-68B2-4B49-BF0C-EE4763B8589D}"/>
              </a:ext>
            </a:extLst>
          </p:cNvPr>
          <p:cNvSpPr txBox="1"/>
          <p:nvPr/>
        </p:nvSpPr>
        <p:spPr>
          <a:xfrm>
            <a:off x="3903253" y="4494496"/>
            <a:ext cx="21563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2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ขั้นเติมความรู้ใหม่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13A362ED-CB31-4319-A0BB-0F4EF7B5AA8F}"/>
              </a:ext>
            </a:extLst>
          </p:cNvPr>
          <p:cNvSpPr txBox="1"/>
          <p:nvPr/>
        </p:nvSpPr>
        <p:spPr>
          <a:xfrm>
            <a:off x="3903253" y="6306747"/>
            <a:ext cx="13676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3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ขั้นสรุป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89" name="กล่องข้อความ 88">
            <a:extLst>
              <a:ext uri="{FF2B5EF4-FFF2-40B4-BE49-F238E27FC236}">
                <a16:creationId xmlns:a16="http://schemas.microsoft.com/office/drawing/2014/main" id="{3980171A-7253-4494-AB95-E690429A665F}"/>
              </a:ext>
            </a:extLst>
          </p:cNvPr>
          <p:cNvSpPr txBox="1"/>
          <p:nvPr/>
        </p:nvSpPr>
        <p:spPr>
          <a:xfrm>
            <a:off x="6053247" y="300257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id="{59BF6760-EFDA-43B9-9DA6-F101B4922B5C}"/>
              </a:ext>
            </a:extLst>
          </p:cNvPr>
          <p:cNvSpPr txBox="1"/>
          <p:nvPr/>
        </p:nvSpPr>
        <p:spPr>
          <a:xfrm>
            <a:off x="6048260" y="4556673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40 นาที</a:t>
            </a:r>
          </a:p>
        </p:txBody>
      </p:sp>
      <p:sp>
        <p:nvSpPr>
          <p:cNvPr id="91" name="กล่องข้อความ 90">
            <a:extLst>
              <a:ext uri="{FF2B5EF4-FFF2-40B4-BE49-F238E27FC236}">
                <a16:creationId xmlns:a16="http://schemas.microsoft.com/office/drawing/2014/main" id="{00FC29B0-DD91-4668-913C-6E2D641F4AB4}"/>
              </a:ext>
            </a:extLst>
          </p:cNvPr>
          <p:cNvSpPr txBox="1"/>
          <p:nvPr/>
        </p:nvSpPr>
        <p:spPr>
          <a:xfrm>
            <a:off x="6057151" y="636475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id="{60EB10FD-9893-48EC-8575-02AAAF93A0EE}"/>
              </a:ext>
            </a:extLst>
          </p:cNvPr>
          <p:cNvSpPr txBox="1"/>
          <p:nvPr/>
        </p:nvSpPr>
        <p:spPr>
          <a:xfrm>
            <a:off x="3900276" y="3289872"/>
            <a:ext cx="33842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นักเรียนดูภาพประกอบจากหนังสือเรียน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รายวิชาพื้นฐาน ภาษาไทย ชุดภาษาเพื่อชีวิต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ชั้นประถมศึกษาปที่ 3 บทที่ 1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เรื่องกระตาย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โดยรวมกันอภิปราย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แสดงความคิดเห็นจากภาพ</a:t>
            </a:r>
          </a:p>
        </p:txBody>
      </p:sp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id="{E7F99DFA-C83F-4109-A908-BDD0133B8B42}"/>
              </a:ext>
            </a:extLst>
          </p:cNvPr>
          <p:cNvSpPr txBox="1"/>
          <p:nvPr/>
        </p:nvSpPr>
        <p:spPr>
          <a:xfrm>
            <a:off x="3900276" y="4839870"/>
            <a:ext cx="36599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นักเรียนอานออกเสียงเนื้อเรื่อง 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สลับกันทีละแถวจากหนังสือเรียนรายวิชาพื้นฐาน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ภาษาไทย ชุดภาษาเพื่อชีวิต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ชั้นประถมศึกษาปที่ 3 คนละ 2 – 3 บรรทัด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จากนั้นให้นักเรียน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ทํา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เสียงและท่าทางเลียนแบบ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สัต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วช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นิดตางๆ ในเนื้อเรื่อง กระตายตื่นตูม </a:t>
            </a:r>
          </a:p>
        </p:txBody>
      </p:sp>
      <p:sp>
        <p:nvSpPr>
          <p:cNvPr id="94" name="กล่องข้อความ 93">
            <a:extLst>
              <a:ext uri="{FF2B5EF4-FFF2-40B4-BE49-F238E27FC236}">
                <a16:creationId xmlns:a16="http://schemas.microsoft.com/office/drawing/2014/main" id="{39B67EDE-2EA9-4E98-8615-DDCEBB1F3390}"/>
              </a:ext>
            </a:extLst>
          </p:cNvPr>
          <p:cNvSpPr txBox="1"/>
          <p:nvPr/>
        </p:nvSpPr>
        <p:spPr>
          <a:xfrm>
            <a:off x="3900276" y="6632024"/>
            <a:ext cx="3392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ครูและนักเรียนรวมกันสรุปบทเรียนเรื่อง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กระต่าย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และแสดงความคิดเห็นเกี่ยว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กับขอคิดที่ได้</a:t>
            </a: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E3A9EADF-FB3E-455F-BE3E-3B9C20A80D1B}"/>
              </a:ext>
            </a:extLst>
          </p:cNvPr>
          <p:cNvSpPr txBox="1"/>
          <p:nvPr/>
        </p:nvSpPr>
        <p:spPr>
          <a:xfrm>
            <a:off x="3900276" y="7879413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หนังสือเรียนรายวิชาพื้นฐาน ภาษาไทย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ชุด 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</p:txBody>
      </p:sp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id="{D3634DEA-F698-4AE3-B94E-36D5DF14BCD7}"/>
              </a:ext>
            </a:extLst>
          </p:cNvPr>
          <p:cNvSpPr txBox="1"/>
          <p:nvPr/>
        </p:nvSpPr>
        <p:spPr>
          <a:xfrm>
            <a:off x="3900276" y="8440309"/>
            <a:ext cx="210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ใบงานเรื่อง กระต่ายตื่นตูม</a:t>
            </a:r>
          </a:p>
        </p:txBody>
      </p:sp>
      <p:sp>
        <p:nvSpPr>
          <p:cNvPr id="97" name="กล่องข้อความ 96">
            <a:extLst>
              <a:ext uri="{FF2B5EF4-FFF2-40B4-BE49-F238E27FC236}">
                <a16:creationId xmlns:a16="http://schemas.microsoft.com/office/drawing/2014/main" id="{9879AED3-49C1-46C9-849F-B8F93F6176A0}"/>
              </a:ext>
            </a:extLst>
          </p:cNvPr>
          <p:cNvSpPr txBox="1"/>
          <p:nvPr/>
        </p:nvSpPr>
        <p:spPr>
          <a:xfrm>
            <a:off x="3922746" y="9410234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เครื่องมือที่ใช้</a:t>
            </a:r>
          </a:p>
        </p:txBody>
      </p:sp>
      <p:sp>
        <p:nvSpPr>
          <p:cNvPr id="98" name="กล่องข้อความ 97">
            <a:extLst>
              <a:ext uri="{FF2B5EF4-FFF2-40B4-BE49-F238E27FC236}">
                <a16:creationId xmlns:a16="http://schemas.microsoft.com/office/drawing/2014/main" id="{271FA1A3-2EF5-4632-9F9E-401580C73669}"/>
              </a:ext>
            </a:extLst>
          </p:cNvPr>
          <p:cNvSpPr txBox="1"/>
          <p:nvPr/>
        </p:nvSpPr>
        <p:spPr>
          <a:xfrm>
            <a:off x="4062207" y="992706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วิธีการวัด</a:t>
            </a:r>
          </a:p>
        </p:txBody>
      </p:sp>
      <p:sp>
        <p:nvSpPr>
          <p:cNvPr id="99" name="กล่องข้อความ 98">
            <a:extLst>
              <a:ext uri="{FF2B5EF4-FFF2-40B4-BE49-F238E27FC236}">
                <a16:creationId xmlns:a16="http://schemas.microsoft.com/office/drawing/2014/main" id="{26356A20-2E79-4FBC-A813-8C5DA57D6F35}"/>
              </a:ext>
            </a:extLst>
          </p:cNvPr>
          <p:cNvSpPr txBox="1"/>
          <p:nvPr/>
        </p:nvSpPr>
        <p:spPr>
          <a:xfrm>
            <a:off x="5169875" y="9410798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หนังสือเรียน วรรณคดีลำนำ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ใบงานเรื่องกระต่ายตื่นตูม</a:t>
            </a:r>
          </a:p>
        </p:txBody>
      </p:sp>
      <p:sp>
        <p:nvSpPr>
          <p:cNvPr id="100" name="กล่องข้อความ 99">
            <a:extLst>
              <a:ext uri="{FF2B5EF4-FFF2-40B4-BE49-F238E27FC236}">
                <a16:creationId xmlns:a16="http://schemas.microsoft.com/office/drawing/2014/main" id="{BC6923DE-96E1-499A-B245-BAF1F3DDAC40}"/>
              </a:ext>
            </a:extLst>
          </p:cNvPr>
          <p:cNvSpPr txBox="1"/>
          <p:nvPr/>
        </p:nvSpPr>
        <p:spPr>
          <a:xfrm>
            <a:off x="5175349" y="9919454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ตรวจใบงาน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สังเกตุพฤติกรรม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9EADB47-CC91-42F2-B4B8-4E92265B9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r="57600" b="80030"/>
          <a:stretch/>
        </p:blipFill>
        <p:spPr>
          <a:xfrm>
            <a:off x="1719618" y="0"/>
            <a:ext cx="1487606" cy="2134471"/>
          </a:xfrm>
          <a:prstGeom prst="rect">
            <a:avLst/>
          </a:prstGeom>
        </p:spPr>
      </p:pic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12E98EF4-A7C8-4EBF-ADEC-8EEB03ABF1EE}"/>
              </a:ext>
            </a:extLst>
          </p:cNvPr>
          <p:cNvSpPr txBox="1"/>
          <p:nvPr/>
        </p:nvSpPr>
        <p:spPr>
          <a:xfrm>
            <a:off x="4672261" y="31071"/>
            <a:ext cx="21355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CA834B89-1F3A-43BD-B241-AEF1BD8CD516}"/>
              </a:ext>
            </a:extLst>
          </p:cNvPr>
          <p:cNvSpPr txBox="1"/>
          <p:nvPr/>
        </p:nvSpPr>
        <p:spPr>
          <a:xfrm>
            <a:off x="4355628" y="400528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วิชาภาษาไทย (ท13101)</a:t>
            </a:r>
          </a:p>
        </p:txBody>
      </p:sp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87E8DB9C-7F09-4174-B0C8-C0D74C7C3D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502" r="85270" b="86000"/>
          <a:stretch/>
        </p:blipFill>
        <p:spPr>
          <a:xfrm>
            <a:off x="127000" y="160549"/>
            <a:ext cx="989688" cy="1335814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73CA6274-A23B-459A-9B2F-560A8302A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30991" r="53993" b="65024"/>
          <a:stretch/>
        </p:blipFill>
        <p:spPr>
          <a:xfrm>
            <a:off x="3086755" y="3312482"/>
            <a:ext cx="393046" cy="425959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E10A84EE-818B-43AC-BAEE-4B894DA71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52705" r="53993" b="43292"/>
          <a:stretch/>
        </p:blipFill>
        <p:spPr>
          <a:xfrm>
            <a:off x="3109642" y="5633493"/>
            <a:ext cx="370160" cy="427770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E0CB44EE-3D64-47AF-8912-C3442E395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2" t="81241" r="54541" b="14551"/>
          <a:stretch/>
        </p:blipFill>
        <p:spPr>
          <a:xfrm>
            <a:off x="3137872" y="8683581"/>
            <a:ext cx="300473" cy="449818"/>
          </a:xfrm>
          <a:prstGeom prst="rect">
            <a:avLst/>
          </a:prstGeom>
        </p:spPr>
      </p:pic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3F648812-B855-23BD-5D75-F2F059CB961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/>
          <a:stretch/>
        </p:blipFill>
        <p:spPr>
          <a:xfrm>
            <a:off x="1465122" y="215343"/>
            <a:ext cx="1438275" cy="19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8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0082D25-FD22-4D4E-8450-EBC2C3A4A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0" t="7317" r="8657" b="88653"/>
          <a:stretch/>
        </p:blipFill>
        <p:spPr>
          <a:xfrm>
            <a:off x="3845748" y="782041"/>
            <a:ext cx="3059289" cy="43072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313CF247-0750-4620-B721-B45B30A8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3" t="22771" r="8654" b="73120"/>
          <a:stretch/>
        </p:blipFill>
        <p:spPr>
          <a:xfrm>
            <a:off x="3835954" y="2433909"/>
            <a:ext cx="3069083" cy="43917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964E46B2-961B-4485-80CB-A5277BCEB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69338" r="8655" b="26635"/>
          <a:stretch/>
        </p:blipFill>
        <p:spPr>
          <a:xfrm>
            <a:off x="3845748" y="7411318"/>
            <a:ext cx="3059289" cy="430419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652EDBA4-BA6E-4543-B6B9-058FDD45E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 t="82385" r="8655" b="13588"/>
          <a:stretch/>
        </p:blipFill>
        <p:spPr>
          <a:xfrm>
            <a:off x="3845748" y="8805751"/>
            <a:ext cx="3059289" cy="43042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7A7A020-FDF0-468B-BDAF-089BDECF8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98246"/>
          <a:stretch/>
        </p:blipFill>
        <p:spPr>
          <a:xfrm>
            <a:off x="3667486" y="10501138"/>
            <a:ext cx="3891504" cy="1875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ED474D3-6B7F-4577-8ED6-2FB1A3B73A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1" r="50000"/>
          <a:stretch/>
        </p:blipFill>
        <p:spPr>
          <a:xfrm>
            <a:off x="3860" y="3179928"/>
            <a:ext cx="3777566" cy="7508710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3F5E5ECD-1D46-442E-B593-5E7B0F3F56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4" r="59602" b="43198"/>
          <a:stretch/>
        </p:blipFill>
        <p:spPr>
          <a:xfrm>
            <a:off x="3860" y="5621563"/>
            <a:ext cx="3052124" cy="449818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EB900237-FFE1-4108-B206-F0AD4F5887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2" r="59602" b="14550"/>
          <a:stretch/>
        </p:blipFill>
        <p:spPr>
          <a:xfrm>
            <a:off x="3860" y="8683580"/>
            <a:ext cx="3052124" cy="449818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62706E1D-1E53-48F3-B924-91FB620A0C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4" r="59195" b="65024"/>
          <a:stretch/>
        </p:blipFill>
        <p:spPr>
          <a:xfrm>
            <a:off x="3860" y="3287168"/>
            <a:ext cx="3082895" cy="451273"/>
          </a:xfrm>
          <a:prstGeom prst="rect">
            <a:avLst/>
          </a:prstGeom>
        </p:spPr>
      </p:pic>
      <p:pic>
        <p:nvPicPr>
          <p:cNvPr id="83" name="รูปภาพ 82">
            <a:extLst>
              <a:ext uri="{FF2B5EF4-FFF2-40B4-BE49-F238E27FC236}">
                <a16:creationId xmlns:a16="http://schemas.microsoft.com/office/drawing/2014/main" id="{55D0ADFB-DFA8-4B53-9626-6FE1C13606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30991" r="53993" b="65024"/>
          <a:stretch/>
        </p:blipFill>
        <p:spPr>
          <a:xfrm>
            <a:off x="3086755" y="3312482"/>
            <a:ext cx="393046" cy="425959"/>
          </a:xfrm>
          <a:prstGeom prst="rect">
            <a:avLst/>
          </a:prstGeom>
        </p:spPr>
      </p:pic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id="{159E753A-4E73-4DB8-9029-223870AFF7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52705" r="53993" b="43292"/>
          <a:stretch/>
        </p:blipFill>
        <p:spPr>
          <a:xfrm>
            <a:off x="3109642" y="5633493"/>
            <a:ext cx="370160" cy="427770"/>
          </a:xfrm>
          <a:prstGeom prst="rect">
            <a:avLst/>
          </a:prstGeom>
        </p:spPr>
      </p:pic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id="{B549E594-E742-4907-94DD-4A73C4D600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2" t="81241" r="54541" b="14551"/>
          <a:stretch/>
        </p:blipFill>
        <p:spPr>
          <a:xfrm>
            <a:off x="3137872" y="8683581"/>
            <a:ext cx="300473" cy="44981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85E02C9-CCD2-49B2-8E72-34051154C6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23404" r="49999" b="75244"/>
          <a:stretch/>
        </p:blipFill>
        <p:spPr>
          <a:xfrm>
            <a:off x="121382" y="2501537"/>
            <a:ext cx="3660044" cy="14455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A479AB3-2184-48A6-8FC5-DC4151EC24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96169"/>
          <a:stretch/>
        </p:blipFill>
        <p:spPr>
          <a:xfrm>
            <a:off x="3781424" y="0"/>
            <a:ext cx="3777566" cy="40943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B2F14C0-3968-4408-8418-CEB3B677B4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4" t="7181" r="3028" b="88629"/>
          <a:stretch/>
        </p:blipFill>
        <p:spPr>
          <a:xfrm>
            <a:off x="6905037" y="767644"/>
            <a:ext cx="425216" cy="44779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A2FB74A-E3BB-49E4-ABB1-9271F8982C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5" t="69152" r="2741" b="26255"/>
          <a:stretch/>
        </p:blipFill>
        <p:spPr>
          <a:xfrm>
            <a:off x="6905038" y="7391400"/>
            <a:ext cx="446852" cy="491068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BA23D31F-1967-457B-BDAF-16A4067DFC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4" t="82231" r="2741" b="13175"/>
          <a:stretch/>
        </p:blipFill>
        <p:spPr>
          <a:xfrm>
            <a:off x="6905038" y="8789277"/>
            <a:ext cx="446852" cy="491068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46C24C67-58A1-42A7-9091-1175376176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87379" r="31766" b="9065"/>
          <a:stretch/>
        </p:blipFill>
        <p:spPr>
          <a:xfrm>
            <a:off x="3845748" y="9339673"/>
            <a:ext cx="1313274" cy="380059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442D9586-09F1-4E32-8280-6BCF4BC653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92276" r="31767" b="4168"/>
          <a:stretch/>
        </p:blipFill>
        <p:spPr>
          <a:xfrm>
            <a:off x="3845749" y="9863050"/>
            <a:ext cx="1313274" cy="380059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16196CD-920D-41F7-8774-9AE5C7035A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4" t="22706" r="3027" b="73104"/>
          <a:stretch/>
        </p:blipFill>
        <p:spPr>
          <a:xfrm>
            <a:off x="6905038" y="2427006"/>
            <a:ext cx="425216" cy="44779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6D27107A-54FE-4402-8859-3B2E1C7E2C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0" t="26894" r="20138" b="69276"/>
          <a:stretch/>
        </p:blipFill>
        <p:spPr>
          <a:xfrm>
            <a:off x="3845748" y="2874801"/>
            <a:ext cx="2191856" cy="409433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740E256A-2543-4CD9-9663-9EEA26EDC4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41585" r="20137" b="54859"/>
          <a:stretch/>
        </p:blipFill>
        <p:spPr>
          <a:xfrm>
            <a:off x="3845748" y="4444914"/>
            <a:ext cx="2191856" cy="38006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7A3E797C-2577-46FF-AA55-C29CE7387B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t="58394" r="20137" b="38051"/>
          <a:stretch/>
        </p:blipFill>
        <p:spPr>
          <a:xfrm>
            <a:off x="3845748" y="6241457"/>
            <a:ext cx="2191856" cy="380060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7389B22E-55C5-4545-B7F4-9E4015D8FEBA}"/>
              </a:ext>
            </a:extLst>
          </p:cNvPr>
          <p:cNvSpPr txBox="1"/>
          <p:nvPr/>
        </p:nvSpPr>
        <p:spPr>
          <a:xfrm>
            <a:off x="26746" y="1924500"/>
            <a:ext cx="31069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นางสาวครูดีสอนดี 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83780505-4423-41B0-A53F-A013184A07D3}"/>
              </a:ext>
            </a:extLst>
          </p:cNvPr>
          <p:cNvSpPr txBox="1"/>
          <p:nvPr/>
        </p:nvSpPr>
        <p:spPr>
          <a:xfrm>
            <a:off x="26746" y="2648435"/>
            <a:ext cx="40527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 จังหวัดประจวบคีรีขันธ์</a:t>
            </a:r>
          </a:p>
          <a:p>
            <a:r>
              <a:rPr lang="th-TH" sz="1200" dirty="0"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สำนักงานเขตพื้นที่การศึกษาประถมศึกษาประจวบคีรีขันธ์ เขต 1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03D0A589-A3E9-47F0-87AD-C5DD02565862}"/>
              </a:ext>
            </a:extLst>
          </p:cNvPr>
          <p:cNvSpPr txBox="1"/>
          <p:nvPr/>
        </p:nvSpPr>
        <p:spPr>
          <a:xfrm>
            <a:off x="13098" y="333392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C4C7C1E9-8CE3-4437-A5CD-72DD2025A7B0}"/>
              </a:ext>
            </a:extLst>
          </p:cNvPr>
          <p:cNvSpPr txBox="1"/>
          <p:nvPr/>
        </p:nvSpPr>
        <p:spPr>
          <a:xfrm>
            <a:off x="13098" y="5691930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มาตรฐานการเรียนรู้/ตัวชี้วัด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B04F4BA9-9A91-4C26-A87C-95768D4D7B24}"/>
              </a:ext>
            </a:extLst>
          </p:cNvPr>
          <p:cNvSpPr txBox="1"/>
          <p:nvPr/>
        </p:nvSpPr>
        <p:spPr>
          <a:xfrm>
            <a:off x="13098" y="8724939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จุดประสงค์การเรียนรู้  </a:t>
            </a:r>
            <a:r>
              <a:rPr lang="en-US" dirty="0">
                <a:latin typeface="Mitr Medium" panose="00000600000000000000" pitchFamily="2" charset="-34"/>
                <a:cs typeface="Mitr Medium" panose="00000600000000000000" pitchFamily="2" charset="-34"/>
              </a:rPr>
              <a:t>K P A</a:t>
            </a:r>
            <a:endParaRPr lang="th-TH" dirty="0"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4656E571-5B76-4DCC-B690-3CDE6B2459DB}"/>
              </a:ext>
            </a:extLst>
          </p:cNvPr>
          <p:cNvSpPr txBox="1"/>
          <p:nvPr/>
        </p:nvSpPr>
        <p:spPr>
          <a:xfrm>
            <a:off x="3915194" y="813772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สาระการเรียนรู้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877AF7D7-81A2-4F87-98C8-93D9D553485A}"/>
              </a:ext>
            </a:extLst>
          </p:cNvPr>
          <p:cNvSpPr txBox="1"/>
          <p:nvPr/>
        </p:nvSpPr>
        <p:spPr>
          <a:xfrm>
            <a:off x="3915194" y="247458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กิจกรรมการเรียนรู้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6425F8C9-A67C-4129-973E-DD6382266780}"/>
              </a:ext>
            </a:extLst>
          </p:cNvPr>
          <p:cNvSpPr txBox="1"/>
          <p:nvPr/>
        </p:nvSpPr>
        <p:spPr>
          <a:xfrm>
            <a:off x="3915194" y="742825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สื่อ/แหล่งการเรียนรู้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10F0769B-B343-4E08-9029-E482ECF60058}"/>
              </a:ext>
            </a:extLst>
          </p:cNvPr>
          <p:cNvSpPr txBox="1"/>
          <p:nvPr/>
        </p:nvSpPr>
        <p:spPr>
          <a:xfrm>
            <a:off x="3915194" y="8851893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การวัดและการประเมินผล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12CA85E6-C116-41A1-87D4-8B8AC44A2045}"/>
              </a:ext>
            </a:extLst>
          </p:cNvPr>
          <p:cNvSpPr txBox="1"/>
          <p:nvPr/>
        </p:nvSpPr>
        <p:spPr>
          <a:xfrm>
            <a:off x="26746" y="3794652"/>
            <a:ext cx="29097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รายวิชาภาษาไทย รหัสวิชา ท13101</a:t>
            </a: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3471F00F-5499-4D6C-BCB9-A898FBE7DC3B}"/>
              </a:ext>
            </a:extLst>
          </p:cNvPr>
          <p:cNvSpPr txBox="1"/>
          <p:nvPr/>
        </p:nvSpPr>
        <p:spPr>
          <a:xfrm>
            <a:off x="26746" y="4108561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กระต่ายไม่ตื่นตูม เวลา 40 ชั่วโมง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10190AD5-3DDC-43ED-A0AA-299C5C2E9087}"/>
              </a:ext>
            </a:extLst>
          </p:cNvPr>
          <p:cNvSpPr txBox="1"/>
          <p:nvPr/>
        </p:nvSpPr>
        <p:spPr>
          <a:xfrm>
            <a:off x="26746" y="4633432"/>
            <a:ext cx="3605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แผนการจัดการเรียนรู้ที่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การอ่านออกเสียงบทเรียน เวลา 2 ชั่วโมง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สอนวันที่ 14 กรกฎาคม 2564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ภาคเรียนที่ 1 ปีการศึกษา 2564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AF6798AB-06D3-49BB-97A5-BB00BDAA14ED}"/>
              </a:ext>
            </a:extLst>
          </p:cNvPr>
          <p:cNvSpPr txBox="1"/>
          <p:nvPr/>
        </p:nvSpPr>
        <p:spPr>
          <a:xfrm>
            <a:off x="26746" y="6169656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มาตรฐาน ท 1.1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76E5CE2E-ACDA-41BA-8142-7B565F3CB28D}"/>
              </a:ext>
            </a:extLst>
          </p:cNvPr>
          <p:cNvSpPr txBox="1"/>
          <p:nvPr/>
        </p:nvSpPr>
        <p:spPr>
          <a:xfrm>
            <a:off x="26746" y="6482529"/>
            <a:ext cx="2981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ใช้กระบวนการอ่านสร้างความรู้และ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ความคิดเพื่อนำไปใช้ตัดสินใจ แก้ปัญหา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ในการดำเนินชีวิตและมีนิสัยรักการอ่าน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9D2AF1DD-93F7-4BA7-9B7E-0234414B8DE6}"/>
              </a:ext>
            </a:extLst>
          </p:cNvPr>
          <p:cNvSpPr txBox="1"/>
          <p:nvPr/>
        </p:nvSpPr>
        <p:spPr>
          <a:xfrm>
            <a:off x="26746" y="7319468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ตัวชี้วัดที่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E37B2881-DDEA-4C30-A4CF-2019A5B941C9}"/>
              </a:ext>
            </a:extLst>
          </p:cNvPr>
          <p:cNvSpPr txBox="1"/>
          <p:nvPr/>
        </p:nvSpPr>
        <p:spPr>
          <a:xfrm>
            <a:off x="26746" y="7632341"/>
            <a:ext cx="341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ป.3/1   อ่านออกเสียงคำ ข้อความ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เรื่องสั้นๆ ได้ถูกต้อง คล่องแคล่ว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ป.3/3  ตั้งคำถามและตอบคำถามเชิงเหตุผล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เกี่ยวกับเรื่องที่อ่าน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58F2B77C-6805-4230-A299-D87435B7140A}"/>
              </a:ext>
            </a:extLst>
          </p:cNvPr>
          <p:cNvSpPr txBox="1"/>
          <p:nvPr/>
        </p:nvSpPr>
        <p:spPr>
          <a:xfrm>
            <a:off x="26746" y="9221643"/>
            <a:ext cx="36407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นักเรียนสามารถบอกหลักการอานออกเสียง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บทเรียนได้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K)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นักเรียนสามารถตอบคําถามจากเรื่องกระต่าย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ไม่ตื่นตูมได้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P)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นักเรียนมีวินัย ใฝ่เรียนรู้ มุ่งมั่นใน</a:t>
            </a:r>
            <a:r>
              <a:rPr lang="th-TH" sz="14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การทํางาน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และรักความเป็นไทย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A)</a:t>
            </a:r>
            <a:endParaRPr lang="th-TH" sz="14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F02C1A06-E2AA-43C9-8B36-792610826A79}"/>
              </a:ext>
            </a:extLst>
          </p:cNvPr>
          <p:cNvSpPr txBox="1"/>
          <p:nvPr/>
        </p:nvSpPr>
        <p:spPr>
          <a:xfrm>
            <a:off x="3900276" y="1243645"/>
            <a:ext cx="34692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นิทานสุภาษิตเรื่อง กระต่ายตื่นตูม และนิทาน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 เรื่อง กระต่ายแหย่เสือ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คำศัพท์น่ารู้จากนิทาน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สำนวนไทยจาก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การเขียนเรื่องตามจินตนาการ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75CD39F4-7D11-44A9-8420-823C426DA62B}"/>
              </a:ext>
            </a:extLst>
          </p:cNvPr>
          <p:cNvSpPr txBox="1"/>
          <p:nvPr/>
        </p:nvSpPr>
        <p:spPr>
          <a:xfrm>
            <a:off x="3903253" y="2949673"/>
            <a:ext cx="1986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1 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ขั้นดึงความรู้เดิม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73B15C94-0C19-4AB3-9307-FC4F4C7A6705}"/>
              </a:ext>
            </a:extLst>
          </p:cNvPr>
          <p:cNvSpPr txBox="1"/>
          <p:nvPr/>
        </p:nvSpPr>
        <p:spPr>
          <a:xfrm>
            <a:off x="3903253" y="4494496"/>
            <a:ext cx="21563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2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ขั้นเติมความรู้ใหม่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B61176C0-3FD7-41E6-8D45-4C439A19F620}"/>
              </a:ext>
            </a:extLst>
          </p:cNvPr>
          <p:cNvSpPr txBox="1"/>
          <p:nvPr/>
        </p:nvSpPr>
        <p:spPr>
          <a:xfrm>
            <a:off x="3903253" y="6306747"/>
            <a:ext cx="13676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3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ขั้นสรุป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569398E1-0542-4BB3-8F23-9E38EF1FB3C6}"/>
              </a:ext>
            </a:extLst>
          </p:cNvPr>
          <p:cNvSpPr txBox="1"/>
          <p:nvPr/>
        </p:nvSpPr>
        <p:spPr>
          <a:xfrm>
            <a:off x="6053247" y="300257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1B8229EB-53E8-4B5E-B67A-A19FD3C296C7}"/>
              </a:ext>
            </a:extLst>
          </p:cNvPr>
          <p:cNvSpPr txBox="1"/>
          <p:nvPr/>
        </p:nvSpPr>
        <p:spPr>
          <a:xfrm>
            <a:off x="6048260" y="4556673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40 นาที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A4DB9285-6EE5-4C5A-A99A-4D257B968F5F}"/>
              </a:ext>
            </a:extLst>
          </p:cNvPr>
          <p:cNvSpPr txBox="1"/>
          <p:nvPr/>
        </p:nvSpPr>
        <p:spPr>
          <a:xfrm>
            <a:off x="6057151" y="636475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25FF6A96-47F8-4B8B-A11F-72BAD03C3F54}"/>
              </a:ext>
            </a:extLst>
          </p:cNvPr>
          <p:cNvSpPr txBox="1"/>
          <p:nvPr/>
        </p:nvSpPr>
        <p:spPr>
          <a:xfrm>
            <a:off x="3900276" y="3289872"/>
            <a:ext cx="33842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นักเรียนดูภาพประกอบจากหนังสือเรียน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รายวิชาพื้นฐาน ภาษาไทย ชุดภาษาเพื่อชีวิต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ชั้นประถมศึกษาปที่ 3 บทที่ 1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เรื่องกระตาย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โดยรวมกันอภิปราย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แสดงความคิดเห็นจากภาพ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F9594BD1-FDDF-4FAB-B437-850448C42B3D}"/>
              </a:ext>
            </a:extLst>
          </p:cNvPr>
          <p:cNvSpPr txBox="1"/>
          <p:nvPr/>
        </p:nvSpPr>
        <p:spPr>
          <a:xfrm>
            <a:off x="3900276" y="4839870"/>
            <a:ext cx="36599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นักเรียนอานออกเสียงเนื้อเรื่อง 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สลับกันทีละแถวจากหนังสือเรียนรายวิชาพื้นฐาน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ภาษาไทย ชุดภาษาเพื่อชีวิต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ชั้นประถมศึกษาปที่ 3 คนละ 2 – 3 บรรทัด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จากนั้นให้นักเรียน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ทํา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เสียงและท่าทางเลียนแบบ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สัต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วช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นิดตางๆ ในเนื้อเรื่อง กระตายตื่นตูม 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F5EBDEDA-24F0-42C2-9962-D89961FE528A}"/>
              </a:ext>
            </a:extLst>
          </p:cNvPr>
          <p:cNvSpPr txBox="1"/>
          <p:nvPr/>
        </p:nvSpPr>
        <p:spPr>
          <a:xfrm>
            <a:off x="3900276" y="6632024"/>
            <a:ext cx="3392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ครูและนักเรียนรวมกันสรุปบทเรียนเรื่อง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กระต่าย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และแสดงความคิดเห็นเกี่ยว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กับขอคิดที่ได้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B29E7361-B90B-47D3-8928-FCA84C644EFB}"/>
              </a:ext>
            </a:extLst>
          </p:cNvPr>
          <p:cNvSpPr txBox="1"/>
          <p:nvPr/>
        </p:nvSpPr>
        <p:spPr>
          <a:xfrm>
            <a:off x="3900276" y="7879413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หนังสือเรียนรายวิชาพื้นฐาน ภาษาไทย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ชุด 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B6A82711-6E1C-438E-A3E1-64A346A706EE}"/>
              </a:ext>
            </a:extLst>
          </p:cNvPr>
          <p:cNvSpPr txBox="1"/>
          <p:nvPr/>
        </p:nvSpPr>
        <p:spPr>
          <a:xfrm>
            <a:off x="3900276" y="8440309"/>
            <a:ext cx="210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ใบงานเรื่อง กระต่ายตื่นตูม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C41F76A7-03F0-4D38-89E7-C7126981C033}"/>
              </a:ext>
            </a:extLst>
          </p:cNvPr>
          <p:cNvSpPr txBox="1"/>
          <p:nvPr/>
        </p:nvSpPr>
        <p:spPr>
          <a:xfrm>
            <a:off x="3922746" y="9410234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เครื่องมือที่ใช้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0C43D9FF-A8B9-40BA-986C-A98E671E0943}"/>
              </a:ext>
            </a:extLst>
          </p:cNvPr>
          <p:cNvSpPr txBox="1"/>
          <p:nvPr/>
        </p:nvSpPr>
        <p:spPr>
          <a:xfrm>
            <a:off x="4062207" y="992706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วิธีการวัด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91E3A8D2-443C-413F-AF6A-7192F3CA0D04}"/>
              </a:ext>
            </a:extLst>
          </p:cNvPr>
          <p:cNvSpPr txBox="1"/>
          <p:nvPr/>
        </p:nvSpPr>
        <p:spPr>
          <a:xfrm>
            <a:off x="5169875" y="9410798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หนังสือเรียน วรรณคดีลำนำ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ใบงานเรื่องกระต่ายตื่นตูม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8F772C39-D4BD-4A38-AC8B-EEB63D133FB6}"/>
              </a:ext>
            </a:extLst>
          </p:cNvPr>
          <p:cNvSpPr txBox="1"/>
          <p:nvPr/>
        </p:nvSpPr>
        <p:spPr>
          <a:xfrm>
            <a:off x="5175349" y="9919454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ตรวจใบงาน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สังเกตุพฤติกรรม</a:t>
            </a:r>
          </a:p>
        </p:txBody>
      </p:sp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4CB5E3DC-12EF-4911-88B1-99AF2C2B25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8" t="29859" r="5967" b="69484"/>
          <a:stretch/>
        </p:blipFill>
        <p:spPr>
          <a:xfrm>
            <a:off x="5979016" y="3191440"/>
            <a:ext cx="1129149" cy="70247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2C27C7E9-1E49-494C-8992-231C960C0D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7" t="44221" r="5825" b="54928"/>
          <a:stretch/>
        </p:blipFill>
        <p:spPr>
          <a:xfrm>
            <a:off x="5979016" y="4726697"/>
            <a:ext cx="1139806" cy="90964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CA317097-2D30-41D7-9B4C-A999AF62B8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7" t="61101" r="5826" b="38051"/>
          <a:stretch/>
        </p:blipFill>
        <p:spPr>
          <a:xfrm>
            <a:off x="5979016" y="6530870"/>
            <a:ext cx="1139806" cy="90647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124522CA-E639-49B7-BD59-B783AFEF49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502" r="85270" b="86000"/>
          <a:stretch/>
        </p:blipFill>
        <p:spPr>
          <a:xfrm>
            <a:off x="127000" y="160549"/>
            <a:ext cx="989688" cy="1335814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6363FEB-F358-4E7A-8C16-A4284812E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339" r="58030" b="80059"/>
          <a:stretch/>
        </p:blipFill>
        <p:spPr>
          <a:xfrm>
            <a:off x="1747616" y="36236"/>
            <a:ext cx="1427148" cy="2095181"/>
          </a:xfrm>
          <a:prstGeom prst="rect">
            <a:avLst/>
          </a:prstGeom>
        </p:spPr>
      </p:pic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F93652B2-4DF3-4496-B46E-B8966F5C6325}"/>
              </a:ext>
            </a:extLst>
          </p:cNvPr>
          <p:cNvSpPr txBox="1"/>
          <p:nvPr/>
        </p:nvSpPr>
        <p:spPr>
          <a:xfrm>
            <a:off x="4672261" y="31071"/>
            <a:ext cx="21355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DEC28D37-556E-440B-8641-154053C88780}"/>
              </a:ext>
            </a:extLst>
          </p:cNvPr>
          <p:cNvSpPr txBox="1"/>
          <p:nvPr/>
        </p:nvSpPr>
        <p:spPr>
          <a:xfrm>
            <a:off x="4355628" y="400528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วิชาภาษาไทย (ท13101)</a:t>
            </a:r>
          </a:p>
        </p:txBody>
      </p:sp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1278B0BB-CA17-D9B3-592A-D4CFC3775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/>
          <a:stretch/>
        </p:blipFill>
        <p:spPr>
          <a:xfrm>
            <a:off x="1465122" y="215343"/>
            <a:ext cx="1438275" cy="19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4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FB78ABC-5AFE-496D-AC2F-D5E6BBFE1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1" r="57489" b="79611"/>
          <a:stretch/>
        </p:blipFill>
        <p:spPr>
          <a:xfrm>
            <a:off x="1706880" y="0"/>
            <a:ext cx="1508760" cy="217932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FB481E6-697C-4B67-9D0B-66BB1E07F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t="7218" r="8459" b="88638"/>
          <a:stretch/>
        </p:blipFill>
        <p:spPr>
          <a:xfrm>
            <a:off x="3838576" y="771525"/>
            <a:ext cx="3081338" cy="44291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AD1AD85-6A26-4BA3-BDF4-DFCF73D75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t="22709" r="8458" b="73147"/>
          <a:stretch/>
        </p:blipFill>
        <p:spPr>
          <a:xfrm>
            <a:off x="3838576" y="2427383"/>
            <a:ext cx="3081338" cy="44291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3A06CC9-C640-4701-A8B5-F508692E6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6" t="97829"/>
          <a:stretch/>
        </p:blipFill>
        <p:spPr>
          <a:xfrm>
            <a:off x="3642852" y="10456606"/>
            <a:ext cx="3916138" cy="232032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CB2A03F-2BEC-4B98-BABE-37D277124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69298" r="8458" b="26559"/>
          <a:stretch/>
        </p:blipFill>
        <p:spPr>
          <a:xfrm>
            <a:off x="3838577" y="7407007"/>
            <a:ext cx="3081338" cy="44291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205E472-78A3-432F-86BD-BB08136DB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5" t="82338" r="8459" b="13518"/>
          <a:stretch/>
        </p:blipFill>
        <p:spPr>
          <a:xfrm>
            <a:off x="3838577" y="8800749"/>
            <a:ext cx="3081338" cy="44291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A5E589A6-8444-46FF-96DB-5D97F6091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9" r="50000"/>
          <a:stretch/>
        </p:blipFill>
        <p:spPr>
          <a:xfrm>
            <a:off x="3860" y="3175462"/>
            <a:ext cx="3777566" cy="7513176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BE3E37A-849D-4F4B-9B72-DF8866281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r="-1" b="96202"/>
          <a:stretch/>
        </p:blipFill>
        <p:spPr>
          <a:xfrm>
            <a:off x="3838576" y="0"/>
            <a:ext cx="3720414" cy="405925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E41CD715-B008-49E5-8F48-B42FC50EDD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1" t="7219" r="2677" b="88638"/>
          <a:stretch/>
        </p:blipFill>
        <p:spPr>
          <a:xfrm>
            <a:off x="6919914" y="771524"/>
            <a:ext cx="436850" cy="44291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D945B38-82CD-44D2-8198-395D68F5E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1" t="22710" r="2677" b="73146"/>
          <a:stretch/>
        </p:blipFill>
        <p:spPr>
          <a:xfrm>
            <a:off x="6919914" y="2427382"/>
            <a:ext cx="436850" cy="442915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9BC4D438-6428-4C56-9052-98CCF54837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26854" r="20098" b="69003"/>
          <a:stretch/>
        </p:blipFill>
        <p:spPr>
          <a:xfrm>
            <a:off x="3838576" y="2870296"/>
            <a:ext cx="2202006" cy="44291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4915A09-CBFB-4F61-963C-36A00EA81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41348" r="20098" b="54508"/>
          <a:stretch/>
        </p:blipFill>
        <p:spPr>
          <a:xfrm>
            <a:off x="3838576" y="4419600"/>
            <a:ext cx="2202006" cy="442914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31E2463A-4E8A-428B-AD6D-32A0632D6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58070" r="20098" b="37786"/>
          <a:stretch/>
        </p:blipFill>
        <p:spPr>
          <a:xfrm>
            <a:off x="3838576" y="6206836"/>
            <a:ext cx="2202006" cy="44291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96998259-F424-4898-86AA-30B3A436D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1" t="69298" r="2677" b="26558"/>
          <a:stretch/>
        </p:blipFill>
        <p:spPr>
          <a:xfrm>
            <a:off x="6919914" y="7407006"/>
            <a:ext cx="436850" cy="442915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011228F5-9C24-4624-8E91-864B8F875E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1" t="82337" r="2677" b="13519"/>
          <a:stretch/>
        </p:blipFill>
        <p:spPr>
          <a:xfrm>
            <a:off x="6919914" y="8800748"/>
            <a:ext cx="436850" cy="442914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2B7911D6-112D-43E9-8FE7-89989B99A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87336" r="31662" b="9023"/>
          <a:stretch/>
        </p:blipFill>
        <p:spPr>
          <a:xfrm>
            <a:off x="3838576" y="9334959"/>
            <a:ext cx="1328335" cy="389263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320620AF-455F-4FD5-ADC1-2DE93DB2C8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23810" r="50001" b="75694"/>
          <a:stretch/>
        </p:blipFill>
        <p:spPr>
          <a:xfrm>
            <a:off x="136732" y="2544920"/>
            <a:ext cx="3644693" cy="53001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CD38646F-74B9-46A8-95A7-3CE0231CA5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92296" r="31662" b="4330"/>
          <a:stretch/>
        </p:blipFill>
        <p:spPr>
          <a:xfrm>
            <a:off x="3838576" y="9865216"/>
            <a:ext cx="1328335" cy="360609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BC663465-54BD-45EC-ABF2-23F49E4A2A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4" t="29709" r="5787" b="69605"/>
          <a:stretch/>
        </p:blipFill>
        <p:spPr>
          <a:xfrm>
            <a:off x="5978768" y="3175462"/>
            <a:ext cx="1143001" cy="73296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3B2FCF1B-02B4-4D29-B786-8AB9466AC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4" t="44326" r="5787" b="54988"/>
          <a:stretch/>
        </p:blipFill>
        <p:spPr>
          <a:xfrm>
            <a:off x="5978768" y="4737887"/>
            <a:ext cx="1143001" cy="73296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55D11A43-F555-4564-9FFF-EE3FA3799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4" t="61099" r="5787" b="38215"/>
          <a:stretch/>
        </p:blipFill>
        <p:spPr>
          <a:xfrm>
            <a:off x="5978768" y="6530561"/>
            <a:ext cx="1143001" cy="73296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65586AD5-85BF-4AE4-8E63-9E487A12C2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4" r="59602" b="43198"/>
          <a:stretch/>
        </p:blipFill>
        <p:spPr>
          <a:xfrm>
            <a:off x="3860" y="5621563"/>
            <a:ext cx="3052124" cy="449818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BC5830AE-D18B-4F6B-8D1B-6E8381406A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2" r="59602" b="14550"/>
          <a:stretch/>
        </p:blipFill>
        <p:spPr>
          <a:xfrm>
            <a:off x="3860" y="8683580"/>
            <a:ext cx="3052124" cy="449818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54451B86-84AA-4400-A491-17103EB2E0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4" r="59195" b="65024"/>
          <a:stretch/>
        </p:blipFill>
        <p:spPr>
          <a:xfrm>
            <a:off x="3860" y="3287168"/>
            <a:ext cx="3082895" cy="451273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82D2AAAE-8A98-4433-9D1F-940B376D81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30991" r="53993" b="65024"/>
          <a:stretch/>
        </p:blipFill>
        <p:spPr>
          <a:xfrm>
            <a:off x="3086755" y="3312482"/>
            <a:ext cx="393046" cy="425959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60A11385-715F-409D-9D36-B0F3C2996A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52705" r="53993" b="43292"/>
          <a:stretch/>
        </p:blipFill>
        <p:spPr>
          <a:xfrm>
            <a:off x="3109642" y="5633493"/>
            <a:ext cx="370160" cy="427770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4FB14FFE-53CF-44AB-B61C-579080A3CD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2" t="81241" r="54541" b="14551"/>
          <a:stretch/>
        </p:blipFill>
        <p:spPr>
          <a:xfrm>
            <a:off x="3137872" y="8683581"/>
            <a:ext cx="300473" cy="449818"/>
          </a:xfrm>
          <a:prstGeom prst="rect">
            <a:avLst/>
          </a:prstGeom>
        </p:spPr>
      </p:pic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0B5782F9-5FEC-47CB-A34B-8DD900D1632F}"/>
              </a:ext>
            </a:extLst>
          </p:cNvPr>
          <p:cNvSpPr txBox="1"/>
          <p:nvPr/>
        </p:nvSpPr>
        <p:spPr>
          <a:xfrm>
            <a:off x="26746" y="1924500"/>
            <a:ext cx="31069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นางสาวครูดีสอนดี 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710C4FC8-FCB6-4895-949D-16F5388AA96C}"/>
              </a:ext>
            </a:extLst>
          </p:cNvPr>
          <p:cNvSpPr txBox="1"/>
          <p:nvPr/>
        </p:nvSpPr>
        <p:spPr>
          <a:xfrm>
            <a:off x="26746" y="2648435"/>
            <a:ext cx="40527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 จังหวัดประจวบคีรีขันธ์</a:t>
            </a:r>
          </a:p>
          <a:p>
            <a:r>
              <a:rPr lang="th-TH" sz="1200" dirty="0"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สำนักงานเขตพื้นที่การศึกษาประถมศึกษาประจวบคีรีขันธ์ เขต 1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ECFFBBD3-8855-4F98-A707-11E3858F56FC}"/>
              </a:ext>
            </a:extLst>
          </p:cNvPr>
          <p:cNvSpPr txBox="1"/>
          <p:nvPr/>
        </p:nvSpPr>
        <p:spPr>
          <a:xfrm>
            <a:off x="13098" y="333392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00B93196-FD92-417B-B02E-4D768E465103}"/>
              </a:ext>
            </a:extLst>
          </p:cNvPr>
          <p:cNvSpPr txBox="1"/>
          <p:nvPr/>
        </p:nvSpPr>
        <p:spPr>
          <a:xfrm>
            <a:off x="13098" y="5691930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มาตรฐานการเรียนรู้/ตัวชี้วัด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A57D4C64-ED02-497D-92CE-179583F0F4A2}"/>
              </a:ext>
            </a:extLst>
          </p:cNvPr>
          <p:cNvSpPr txBox="1"/>
          <p:nvPr/>
        </p:nvSpPr>
        <p:spPr>
          <a:xfrm>
            <a:off x="13098" y="8724939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จุดประสงค์การเรียนรู้  </a:t>
            </a:r>
            <a:r>
              <a:rPr lang="en-US" dirty="0">
                <a:latin typeface="Mitr Medium" panose="00000600000000000000" pitchFamily="2" charset="-34"/>
                <a:cs typeface="Mitr Medium" panose="00000600000000000000" pitchFamily="2" charset="-34"/>
              </a:rPr>
              <a:t>K P A</a:t>
            </a:r>
            <a:endParaRPr lang="th-TH" dirty="0"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59E1F869-CB3A-42E8-B10F-9E1C2AC0ED94}"/>
              </a:ext>
            </a:extLst>
          </p:cNvPr>
          <p:cNvSpPr txBox="1"/>
          <p:nvPr/>
        </p:nvSpPr>
        <p:spPr>
          <a:xfrm>
            <a:off x="3915194" y="813772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สาระการเรียนรู้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7F17C2FF-A580-4B3C-850B-40252AF3E106}"/>
              </a:ext>
            </a:extLst>
          </p:cNvPr>
          <p:cNvSpPr txBox="1"/>
          <p:nvPr/>
        </p:nvSpPr>
        <p:spPr>
          <a:xfrm>
            <a:off x="3915194" y="247458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กิจกรรมการเรียนรู้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89D7645-74EA-4FFA-ABB5-5929458AA94C}"/>
              </a:ext>
            </a:extLst>
          </p:cNvPr>
          <p:cNvSpPr txBox="1"/>
          <p:nvPr/>
        </p:nvSpPr>
        <p:spPr>
          <a:xfrm>
            <a:off x="3915194" y="742825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สื่อ/แหล่งการเรียนรู้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32A2DC1C-18DD-45E7-8C9C-F06C2A38B64C}"/>
              </a:ext>
            </a:extLst>
          </p:cNvPr>
          <p:cNvSpPr txBox="1"/>
          <p:nvPr/>
        </p:nvSpPr>
        <p:spPr>
          <a:xfrm>
            <a:off x="3915194" y="8851893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การวัดและการประเมินผล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01CA663E-C553-43C4-9446-BBF96A2CF8F4}"/>
              </a:ext>
            </a:extLst>
          </p:cNvPr>
          <p:cNvSpPr txBox="1"/>
          <p:nvPr/>
        </p:nvSpPr>
        <p:spPr>
          <a:xfrm>
            <a:off x="26746" y="3794652"/>
            <a:ext cx="29097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รายวิชาภาษาไทย รหัสวิชา ท13101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4EE062F6-AC93-4704-A4A6-3202691E41EC}"/>
              </a:ext>
            </a:extLst>
          </p:cNvPr>
          <p:cNvSpPr txBox="1"/>
          <p:nvPr/>
        </p:nvSpPr>
        <p:spPr>
          <a:xfrm>
            <a:off x="26746" y="4108561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กระต่ายไม่ตื่นตูม เวลา 40 ชั่วโมง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8D776FF8-3189-4BBF-AFCD-66BB8FCC5017}"/>
              </a:ext>
            </a:extLst>
          </p:cNvPr>
          <p:cNvSpPr txBox="1"/>
          <p:nvPr/>
        </p:nvSpPr>
        <p:spPr>
          <a:xfrm>
            <a:off x="26746" y="4633432"/>
            <a:ext cx="3605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แผนการจัดการเรียนรู้ที่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การอ่านออกเสียงบทเรียน เวลา 2 ชั่วโมง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สอนวันที่ 14 กรกฎาคม 2564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ภาคเรียนที่ 1 ปีการศึกษา 2564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9061EC8C-BA9A-445C-8973-56E9D550F46B}"/>
              </a:ext>
            </a:extLst>
          </p:cNvPr>
          <p:cNvSpPr txBox="1"/>
          <p:nvPr/>
        </p:nvSpPr>
        <p:spPr>
          <a:xfrm>
            <a:off x="26746" y="6169656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มาตรฐาน ท 1.1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35DA1EEF-72AF-4B69-82F3-B413019D3B59}"/>
              </a:ext>
            </a:extLst>
          </p:cNvPr>
          <p:cNvSpPr txBox="1"/>
          <p:nvPr/>
        </p:nvSpPr>
        <p:spPr>
          <a:xfrm>
            <a:off x="26746" y="6482529"/>
            <a:ext cx="2981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ใช้กระบวนการอ่านสร้างความรู้และ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ความคิดเพื่อนำไปใช้ตัดสินใจ แก้ปัญหา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ในการดำเนินชีวิตและมีนิสัยรักการอ่าน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F447448C-4BDA-45C2-BBE9-BF1F9C4F05F9}"/>
              </a:ext>
            </a:extLst>
          </p:cNvPr>
          <p:cNvSpPr txBox="1"/>
          <p:nvPr/>
        </p:nvSpPr>
        <p:spPr>
          <a:xfrm>
            <a:off x="26746" y="7319468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ตัวชี้วัดที่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6616475-0F92-43D8-BBD4-C81E95B60721}"/>
              </a:ext>
            </a:extLst>
          </p:cNvPr>
          <p:cNvSpPr txBox="1"/>
          <p:nvPr/>
        </p:nvSpPr>
        <p:spPr>
          <a:xfrm>
            <a:off x="26746" y="7632341"/>
            <a:ext cx="341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ป.3/1   อ่านออกเสียงคำ ข้อความ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เรื่องสั้นๆ ได้ถูกต้อง คล่องแคล่ว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ป.3/3  ตั้งคำถามและตอบคำถามเชิงเหตุผล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เกี่ยวกับเรื่องที่อ่าน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0D293180-E765-471E-AA01-41F2F7C51FC4}"/>
              </a:ext>
            </a:extLst>
          </p:cNvPr>
          <p:cNvSpPr txBox="1"/>
          <p:nvPr/>
        </p:nvSpPr>
        <p:spPr>
          <a:xfrm>
            <a:off x="26746" y="9221643"/>
            <a:ext cx="36407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นักเรียนสามารถบอกหลักการอานออกเสียง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บทเรียนได้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K)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นักเรียนสามารถตอบคําถามจากเรื่องกระต่าย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ไม่ตื่นตูมได้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P)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นักเรียนมีวินัย ใฝ่เรียนรู้ มุ่งมั่นใน</a:t>
            </a:r>
            <a:r>
              <a:rPr lang="th-TH" sz="14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การทํางาน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และรักความเป็นไทย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A)</a:t>
            </a:r>
            <a:endParaRPr lang="th-TH" sz="14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BFD0D311-19E1-4756-AB42-FA2EB5A65729}"/>
              </a:ext>
            </a:extLst>
          </p:cNvPr>
          <p:cNvSpPr txBox="1"/>
          <p:nvPr/>
        </p:nvSpPr>
        <p:spPr>
          <a:xfrm>
            <a:off x="3900276" y="1243645"/>
            <a:ext cx="34692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นิทานสุภาษิตเรื่อง กระต่ายตื่นตูม และนิทาน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 เรื่อง กระต่ายแหย่เสือ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คำศัพท์น่ารู้จากนิทาน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สำนวนไทยจาก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การเขียนเรื่องตามจินตนาการ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6479B38C-1A80-4429-8770-C441AC21743E}"/>
              </a:ext>
            </a:extLst>
          </p:cNvPr>
          <p:cNvSpPr txBox="1"/>
          <p:nvPr/>
        </p:nvSpPr>
        <p:spPr>
          <a:xfrm>
            <a:off x="3903253" y="2949673"/>
            <a:ext cx="1986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1 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ขั้นดึงความรู้เดิม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B001EAB9-4BB5-4CDB-B538-84452729B756}"/>
              </a:ext>
            </a:extLst>
          </p:cNvPr>
          <p:cNvSpPr txBox="1"/>
          <p:nvPr/>
        </p:nvSpPr>
        <p:spPr>
          <a:xfrm>
            <a:off x="3903253" y="4494496"/>
            <a:ext cx="21563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2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ขั้นเติมความรู้ใหม่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2EB912B1-E5DE-485C-924C-AAC96632C6C8}"/>
              </a:ext>
            </a:extLst>
          </p:cNvPr>
          <p:cNvSpPr txBox="1"/>
          <p:nvPr/>
        </p:nvSpPr>
        <p:spPr>
          <a:xfrm>
            <a:off x="3903253" y="6306747"/>
            <a:ext cx="13676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3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ขั้นสรุป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C7AB08EA-2D6A-4767-900B-37622889BCF5}"/>
              </a:ext>
            </a:extLst>
          </p:cNvPr>
          <p:cNvSpPr txBox="1"/>
          <p:nvPr/>
        </p:nvSpPr>
        <p:spPr>
          <a:xfrm>
            <a:off x="6053247" y="300257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97206D7B-4437-460E-BE8A-69699B573FF6}"/>
              </a:ext>
            </a:extLst>
          </p:cNvPr>
          <p:cNvSpPr txBox="1"/>
          <p:nvPr/>
        </p:nvSpPr>
        <p:spPr>
          <a:xfrm>
            <a:off x="6048260" y="4556673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40 นาที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CAF9AFE5-88CC-4EC1-A5A4-D7FD4FF06EC7}"/>
              </a:ext>
            </a:extLst>
          </p:cNvPr>
          <p:cNvSpPr txBox="1"/>
          <p:nvPr/>
        </p:nvSpPr>
        <p:spPr>
          <a:xfrm>
            <a:off x="6057151" y="636475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98C3966B-C7D7-45B4-AD7A-5AC43C7DA1EA}"/>
              </a:ext>
            </a:extLst>
          </p:cNvPr>
          <p:cNvSpPr txBox="1"/>
          <p:nvPr/>
        </p:nvSpPr>
        <p:spPr>
          <a:xfrm>
            <a:off x="3900276" y="3289872"/>
            <a:ext cx="33842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นักเรียนดูภาพประกอบจากหนังสือเรียน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รายวิชาพื้นฐาน ภาษาไทย ชุดภาษาเพื่อชีวิต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ชั้นประถมศึกษาปที่ 3 บทที่ 1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เรื่องกระตาย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โดยรวมกันอภิปราย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แสดงความคิดเห็นจากภาพ</a:t>
            </a:r>
          </a:p>
        </p:txBody>
      </p: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9EF50077-7261-45EA-967D-1AFAE4A10402}"/>
              </a:ext>
            </a:extLst>
          </p:cNvPr>
          <p:cNvSpPr txBox="1"/>
          <p:nvPr/>
        </p:nvSpPr>
        <p:spPr>
          <a:xfrm>
            <a:off x="3900276" y="4839870"/>
            <a:ext cx="36599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นักเรียนอานออกเสียงเนื้อเรื่อง 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สลับกันทีละแถวจากหนังสือเรียนรายวิชาพื้นฐาน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ภาษาไทย ชุดภาษาเพื่อชีวิต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ชั้นประถมศึกษาปที่ 3 คนละ 2 – 3 บรรทัด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จากนั้นให้นักเรียน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ทํา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เสียงและท่าทางเลียนแบบ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สัต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วช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นิดตางๆ ในเนื้อเรื่อง กระตายตื่นตูม </a:t>
            </a:r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9C0E1200-87DF-4C9B-A4AA-6B208F1162F8}"/>
              </a:ext>
            </a:extLst>
          </p:cNvPr>
          <p:cNvSpPr txBox="1"/>
          <p:nvPr/>
        </p:nvSpPr>
        <p:spPr>
          <a:xfrm>
            <a:off x="3900276" y="6632024"/>
            <a:ext cx="3392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ครูและนักเรียนรวมกันสรุปบทเรียนเรื่อง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กระต่าย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และแสดงความคิดเห็นเกี่ยว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กับขอคิดที่ได้</a:t>
            </a: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FC16C959-899C-43C7-A369-30F8AA46A3FB}"/>
              </a:ext>
            </a:extLst>
          </p:cNvPr>
          <p:cNvSpPr txBox="1"/>
          <p:nvPr/>
        </p:nvSpPr>
        <p:spPr>
          <a:xfrm>
            <a:off x="3900276" y="7879413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หนังสือเรียนรายวิชาพื้นฐาน ภาษาไทย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ชุด 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49334611-73C0-402A-BFC0-F80BA8B78DA7}"/>
              </a:ext>
            </a:extLst>
          </p:cNvPr>
          <p:cNvSpPr txBox="1"/>
          <p:nvPr/>
        </p:nvSpPr>
        <p:spPr>
          <a:xfrm>
            <a:off x="3900276" y="8440309"/>
            <a:ext cx="210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ใบงานเรื่อง กระต่ายตื่นตูม</a:t>
            </a: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id="{BC11BF65-A8C2-424E-88B6-A3DB534ABA7E}"/>
              </a:ext>
            </a:extLst>
          </p:cNvPr>
          <p:cNvSpPr txBox="1"/>
          <p:nvPr/>
        </p:nvSpPr>
        <p:spPr>
          <a:xfrm>
            <a:off x="3922746" y="9410234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เครื่องมือที่ใช้</a:t>
            </a: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F8B599A8-E307-402F-BDC9-AE0E9D07C0B6}"/>
              </a:ext>
            </a:extLst>
          </p:cNvPr>
          <p:cNvSpPr txBox="1"/>
          <p:nvPr/>
        </p:nvSpPr>
        <p:spPr>
          <a:xfrm>
            <a:off x="4062207" y="992706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วิธีการวัด</a:t>
            </a: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0B8E8738-A139-4A8B-BD6A-54BD65DC998F}"/>
              </a:ext>
            </a:extLst>
          </p:cNvPr>
          <p:cNvSpPr txBox="1"/>
          <p:nvPr/>
        </p:nvSpPr>
        <p:spPr>
          <a:xfrm>
            <a:off x="5169875" y="9410798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หนังสือเรียน วรรณคดีลำนำ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ใบงานเรื่องกระต่ายตื่นตูม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5D8F72F6-045E-423C-933B-8A05A11381F3}"/>
              </a:ext>
            </a:extLst>
          </p:cNvPr>
          <p:cNvSpPr txBox="1"/>
          <p:nvPr/>
        </p:nvSpPr>
        <p:spPr>
          <a:xfrm>
            <a:off x="5175349" y="9919454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ตรวจใบงาน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สังเกตุพฤติกรรม</a:t>
            </a:r>
          </a:p>
        </p:txBody>
      </p:sp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id="{DFE3EF7C-31CA-4A05-9722-C8E0F04BCF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502" r="85270" b="86000"/>
          <a:stretch/>
        </p:blipFill>
        <p:spPr>
          <a:xfrm>
            <a:off x="127000" y="160549"/>
            <a:ext cx="989688" cy="1335814"/>
          </a:xfrm>
          <a:prstGeom prst="rect">
            <a:avLst/>
          </a:prstGeom>
        </p:spPr>
      </p:pic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DE6DB600-62DE-4A2B-8AD0-04346E32F02A}"/>
              </a:ext>
            </a:extLst>
          </p:cNvPr>
          <p:cNvSpPr txBox="1"/>
          <p:nvPr/>
        </p:nvSpPr>
        <p:spPr>
          <a:xfrm>
            <a:off x="4672261" y="31071"/>
            <a:ext cx="21355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D6502233-03C1-4524-9493-6DDBCCA3019A}"/>
              </a:ext>
            </a:extLst>
          </p:cNvPr>
          <p:cNvSpPr txBox="1"/>
          <p:nvPr/>
        </p:nvSpPr>
        <p:spPr>
          <a:xfrm>
            <a:off x="4355628" y="400528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วิชาภาษาไทย (ท13101)</a:t>
            </a:r>
          </a:p>
        </p:txBody>
      </p:sp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7B5EA7A3-30C1-3F9E-ED4F-E7C977EEE4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/>
          <a:stretch/>
        </p:blipFill>
        <p:spPr>
          <a:xfrm>
            <a:off x="1465122" y="215343"/>
            <a:ext cx="1438275" cy="19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54CDDB8-A0D8-44B5-BC46-3BD2E0222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r="57781" b="79698"/>
          <a:stretch/>
        </p:blipFill>
        <p:spPr>
          <a:xfrm>
            <a:off x="1705970" y="0"/>
            <a:ext cx="1487606" cy="216999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118F934-D4CA-4E07-89AE-A334208BB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4" t="7272" r="8540" b="88641"/>
          <a:stretch/>
        </p:blipFill>
        <p:spPr>
          <a:xfrm>
            <a:off x="3835400" y="777241"/>
            <a:ext cx="3078480" cy="43688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0E98E5A-BFC3-484F-9E1B-A3EF96789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4" t="22771" r="8539" b="73142"/>
          <a:stretch/>
        </p:blipFill>
        <p:spPr>
          <a:xfrm>
            <a:off x="3835398" y="2433817"/>
            <a:ext cx="3078481" cy="43688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EB6C0A7-DD7E-40A9-90D3-248A6FFB5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69314" r="8539" b="26599"/>
          <a:stretch/>
        </p:blipFill>
        <p:spPr>
          <a:xfrm>
            <a:off x="3835398" y="7408685"/>
            <a:ext cx="3078481" cy="43688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915F6D8E-CD5B-4252-A9D8-9EC632F52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4" t="82333" r="8539" b="13580"/>
          <a:stretch/>
        </p:blipFill>
        <p:spPr>
          <a:xfrm>
            <a:off x="3835398" y="8800241"/>
            <a:ext cx="3078481" cy="43688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94D14E0-8D8C-464D-A31B-2BE7A3004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1" t="98234"/>
          <a:stretch/>
        </p:blipFill>
        <p:spPr>
          <a:xfrm>
            <a:off x="3657600" y="10499834"/>
            <a:ext cx="3901390" cy="18880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B599E31-DC22-4531-97E2-08C7095B0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7" r="50000"/>
          <a:stretch/>
        </p:blipFill>
        <p:spPr>
          <a:xfrm>
            <a:off x="3860" y="3168868"/>
            <a:ext cx="3777566" cy="7519769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27FF0EE1-F587-482A-A542-E714AA322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b="95913"/>
          <a:stretch/>
        </p:blipFill>
        <p:spPr>
          <a:xfrm>
            <a:off x="3835398" y="0"/>
            <a:ext cx="3723592" cy="436881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45AFD815-0D28-4BC3-B412-F793C7D6E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1" t="7272" r="3435" b="88641"/>
          <a:stretch/>
        </p:blipFill>
        <p:spPr>
          <a:xfrm>
            <a:off x="6913879" y="777240"/>
            <a:ext cx="385555" cy="436881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6E97E178-024A-4C81-9D42-B6AF613A4F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1" t="22770" r="3435" b="73143"/>
          <a:stretch/>
        </p:blipFill>
        <p:spPr>
          <a:xfrm>
            <a:off x="6913879" y="2433817"/>
            <a:ext cx="385555" cy="43688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EECED033-865B-4DB5-9FA2-4910D28AA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1" t="69314" r="3435" b="26599"/>
          <a:stretch/>
        </p:blipFill>
        <p:spPr>
          <a:xfrm>
            <a:off x="6913879" y="7408684"/>
            <a:ext cx="385555" cy="43688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406FB112-BA7D-45FA-8F33-73B24235F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1" t="82333" r="3435" b="13580"/>
          <a:stretch/>
        </p:blipFill>
        <p:spPr>
          <a:xfrm>
            <a:off x="6913879" y="8800240"/>
            <a:ext cx="385555" cy="43688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0E13D647-4C27-4713-B10D-0CF1FDC1E5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23661" r="50000" b="75557"/>
          <a:stretch/>
        </p:blipFill>
        <p:spPr>
          <a:xfrm>
            <a:off x="127684" y="2528968"/>
            <a:ext cx="3653741" cy="83603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EA951253-6A75-4694-AE2D-2BF0756B8F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26858" r="19819" b="69055"/>
          <a:stretch/>
        </p:blipFill>
        <p:spPr>
          <a:xfrm>
            <a:off x="3835398" y="2870697"/>
            <a:ext cx="2226189" cy="436880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7E2330FF-6931-49D1-B805-0AE66474F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41257" r="19819" b="54655"/>
          <a:stretch/>
        </p:blipFill>
        <p:spPr>
          <a:xfrm>
            <a:off x="3835398" y="4409768"/>
            <a:ext cx="2226189" cy="436880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ECA4C334-3597-4FCB-ADAC-B06231D78F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58229" r="19819" b="37684"/>
          <a:stretch/>
        </p:blipFill>
        <p:spPr>
          <a:xfrm>
            <a:off x="3835398" y="6223819"/>
            <a:ext cx="2226189" cy="43688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22293B9A-EACB-49CC-9DEB-1557A9B8B0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87148" r="31532" b="9038"/>
          <a:stretch/>
        </p:blipFill>
        <p:spPr>
          <a:xfrm>
            <a:off x="3835398" y="9314968"/>
            <a:ext cx="1341286" cy="407626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EB3452B8-7EDA-4DCA-959F-8250EFE931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5" t="92249" r="31532" b="4231"/>
          <a:stretch/>
        </p:blipFill>
        <p:spPr>
          <a:xfrm>
            <a:off x="3835399" y="9860145"/>
            <a:ext cx="1341286" cy="376280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104610FA-4AA3-4905-BFE4-96744C7B3D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8" t="29647" r="5814" b="69313"/>
          <a:stretch/>
        </p:blipFill>
        <p:spPr>
          <a:xfrm>
            <a:off x="5978284" y="3168868"/>
            <a:ext cx="1141424" cy="111085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5BC361ED-88C5-489E-B73F-B4AC835E34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8" t="44287" r="5813" b="54939"/>
          <a:stretch/>
        </p:blipFill>
        <p:spPr>
          <a:xfrm>
            <a:off x="5978284" y="4733597"/>
            <a:ext cx="1141424" cy="82769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31985106-B811-4CCB-86CE-F92D6D9AD0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8" t="60961" r="5813" b="38265"/>
          <a:stretch/>
        </p:blipFill>
        <p:spPr>
          <a:xfrm>
            <a:off x="5978284" y="6515976"/>
            <a:ext cx="1141424" cy="82769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AD4859E1-9997-4BD9-84E1-FF67086AD7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4" r="59602" b="43198"/>
          <a:stretch/>
        </p:blipFill>
        <p:spPr>
          <a:xfrm>
            <a:off x="3860" y="5621563"/>
            <a:ext cx="3052124" cy="449818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28C7DBE9-66B3-46BD-840B-54B4E29F1D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2" r="59602" b="14550"/>
          <a:stretch/>
        </p:blipFill>
        <p:spPr>
          <a:xfrm>
            <a:off x="3860" y="8683580"/>
            <a:ext cx="3052124" cy="449818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04DF5D7B-BBFC-4CF8-AD12-EA1AD74CDA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4" r="59195" b="65024"/>
          <a:stretch/>
        </p:blipFill>
        <p:spPr>
          <a:xfrm>
            <a:off x="3860" y="3287168"/>
            <a:ext cx="3082895" cy="451273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7F4B091B-FE92-427E-887A-2FDD9E0706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5" t="30991" r="53993" b="65024"/>
          <a:stretch/>
        </p:blipFill>
        <p:spPr>
          <a:xfrm>
            <a:off x="3086755" y="3312482"/>
            <a:ext cx="393046" cy="425959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5920ADA4-7D49-48B0-853B-730D004530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52705" r="53993" b="43292"/>
          <a:stretch/>
        </p:blipFill>
        <p:spPr>
          <a:xfrm>
            <a:off x="3109642" y="5633493"/>
            <a:ext cx="370160" cy="427770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02EB6543-FF87-4D7B-AC4D-4D152699BA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2" t="81241" r="54541" b="14551"/>
          <a:stretch/>
        </p:blipFill>
        <p:spPr>
          <a:xfrm>
            <a:off x="3137872" y="8683581"/>
            <a:ext cx="300473" cy="449818"/>
          </a:xfrm>
          <a:prstGeom prst="rect">
            <a:avLst/>
          </a:prstGeom>
        </p:spPr>
      </p:pic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545D52C2-AF16-413C-B1B5-CC9757DD9135}"/>
              </a:ext>
            </a:extLst>
          </p:cNvPr>
          <p:cNvSpPr txBox="1"/>
          <p:nvPr/>
        </p:nvSpPr>
        <p:spPr>
          <a:xfrm>
            <a:off x="26746" y="1924500"/>
            <a:ext cx="31069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นางสาวครูดีสอนดี 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E2F4F96E-D5C8-452F-B22C-21876131726B}"/>
              </a:ext>
            </a:extLst>
          </p:cNvPr>
          <p:cNvSpPr txBox="1"/>
          <p:nvPr/>
        </p:nvSpPr>
        <p:spPr>
          <a:xfrm>
            <a:off x="26746" y="2648435"/>
            <a:ext cx="40527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โรงเรียนบ้านเด็กดีวิทยาคม จังหวัดประจวบคีรีขันธ์</a:t>
            </a:r>
          </a:p>
          <a:p>
            <a:r>
              <a:rPr lang="th-TH" sz="1200" dirty="0"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สำนักงานเขตพื้นที่การศึกษาประถมศึกษาประจวบคีรีขันธ์ เขต 1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B90D218D-58A0-4276-94E6-2AEB757597B0}"/>
              </a:ext>
            </a:extLst>
          </p:cNvPr>
          <p:cNvSpPr txBox="1"/>
          <p:nvPr/>
        </p:nvSpPr>
        <p:spPr>
          <a:xfrm>
            <a:off x="13098" y="3333924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8946358B-9959-4476-8267-A65A59D1CD75}"/>
              </a:ext>
            </a:extLst>
          </p:cNvPr>
          <p:cNvSpPr txBox="1"/>
          <p:nvPr/>
        </p:nvSpPr>
        <p:spPr>
          <a:xfrm>
            <a:off x="13098" y="5691930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มาตรฐานการเรียนรู้/ตัวชี้วัด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D3A7C1C8-0826-4A88-BECC-7DBED168221B}"/>
              </a:ext>
            </a:extLst>
          </p:cNvPr>
          <p:cNvSpPr txBox="1"/>
          <p:nvPr/>
        </p:nvSpPr>
        <p:spPr>
          <a:xfrm>
            <a:off x="13098" y="8724939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Mitr Medium" panose="00000600000000000000" pitchFamily="2" charset="-34"/>
                <a:cs typeface="Mitr Medium" panose="00000600000000000000" pitchFamily="2" charset="-34"/>
              </a:rPr>
              <a:t>จุดประสงค์การเรียนรู้  </a:t>
            </a:r>
            <a:r>
              <a:rPr lang="en-US" dirty="0">
                <a:latin typeface="Mitr Medium" panose="00000600000000000000" pitchFamily="2" charset="-34"/>
                <a:cs typeface="Mitr Medium" panose="00000600000000000000" pitchFamily="2" charset="-34"/>
              </a:rPr>
              <a:t>K P A</a:t>
            </a:r>
            <a:endParaRPr lang="th-TH" dirty="0">
              <a:latin typeface="Mitr Medium" panose="00000600000000000000" pitchFamily="2" charset="-34"/>
              <a:cs typeface="Mitr Medium" panose="00000600000000000000" pitchFamily="2" charset="-34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D864633F-4BAE-423E-8D17-2EBC66983948}"/>
              </a:ext>
            </a:extLst>
          </p:cNvPr>
          <p:cNvSpPr txBox="1"/>
          <p:nvPr/>
        </p:nvSpPr>
        <p:spPr>
          <a:xfrm>
            <a:off x="3915194" y="813772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สาระการเรียนรู้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484B2D4A-9A52-407C-9336-769E7B38A9F3}"/>
              </a:ext>
            </a:extLst>
          </p:cNvPr>
          <p:cNvSpPr txBox="1"/>
          <p:nvPr/>
        </p:nvSpPr>
        <p:spPr>
          <a:xfrm>
            <a:off x="3915194" y="247458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กิจกรรมการเรียนรู้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E6920F0D-3A36-4963-91EF-875C99F280D0}"/>
              </a:ext>
            </a:extLst>
          </p:cNvPr>
          <p:cNvSpPr txBox="1"/>
          <p:nvPr/>
        </p:nvSpPr>
        <p:spPr>
          <a:xfrm>
            <a:off x="3915194" y="742825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สื่อ/แหล่งการเรียนรู้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9E0C44C2-CB37-4122-B38F-3D5599A50BCB}"/>
              </a:ext>
            </a:extLst>
          </p:cNvPr>
          <p:cNvSpPr txBox="1"/>
          <p:nvPr/>
        </p:nvSpPr>
        <p:spPr>
          <a:xfrm>
            <a:off x="3915194" y="8851893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การวัดและการประเมินผล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655B4DAA-C183-4587-8BFD-FFA79EBE306E}"/>
              </a:ext>
            </a:extLst>
          </p:cNvPr>
          <p:cNvSpPr txBox="1"/>
          <p:nvPr/>
        </p:nvSpPr>
        <p:spPr>
          <a:xfrm>
            <a:off x="26746" y="3794652"/>
            <a:ext cx="29097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รายวิชาภาษาไทย รหัสวิชา ท13101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6B658067-6C06-4462-8235-27B130B714F3}"/>
              </a:ext>
            </a:extLst>
          </p:cNvPr>
          <p:cNvSpPr txBox="1"/>
          <p:nvPr/>
        </p:nvSpPr>
        <p:spPr>
          <a:xfrm>
            <a:off x="26746" y="4108561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กระต่ายไม่ตื่นตูม เวลา 40 ชั่วโมง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5A9CDBD7-0CA6-42BE-B258-C0972DC14789}"/>
              </a:ext>
            </a:extLst>
          </p:cNvPr>
          <p:cNvSpPr txBox="1"/>
          <p:nvPr/>
        </p:nvSpPr>
        <p:spPr>
          <a:xfrm>
            <a:off x="26746" y="4633432"/>
            <a:ext cx="3605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แผนการจัดการเรียนรู้ที่ 1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การอ่านออกเสียงบทเรียน เวลา 2 ชั่วโมง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สอนวันที่ 14 กรกฎาคม 2564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ภาคเรียนที่ 1 ปีการศึกษา 2564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6B3DF879-84D7-4DF9-85BD-9BC70DC5C4C1}"/>
              </a:ext>
            </a:extLst>
          </p:cNvPr>
          <p:cNvSpPr txBox="1"/>
          <p:nvPr/>
        </p:nvSpPr>
        <p:spPr>
          <a:xfrm>
            <a:off x="26746" y="6169656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มาตรฐาน ท 1.1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A4DCA877-34A1-41D8-8AB3-F4EE5CEDCD88}"/>
              </a:ext>
            </a:extLst>
          </p:cNvPr>
          <p:cNvSpPr txBox="1"/>
          <p:nvPr/>
        </p:nvSpPr>
        <p:spPr>
          <a:xfrm>
            <a:off x="26746" y="6482529"/>
            <a:ext cx="2981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ใช้กระบวนการอ่านสร้างความรู้และ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ความคิดเพื่อนำไปใช้ตัดสินใจ แก้ปัญหา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ในการดำเนินชีวิตและมีนิสัยรักการอ่าน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FE66AD53-2392-44C4-BE5F-685EDB4C7D77}"/>
              </a:ext>
            </a:extLst>
          </p:cNvPr>
          <p:cNvSpPr txBox="1"/>
          <p:nvPr/>
        </p:nvSpPr>
        <p:spPr>
          <a:xfrm>
            <a:off x="26746" y="7319468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ตัวชี้วัดที่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85D3299B-6B03-4D32-9365-E168A4791EF8}"/>
              </a:ext>
            </a:extLst>
          </p:cNvPr>
          <p:cNvSpPr txBox="1"/>
          <p:nvPr/>
        </p:nvSpPr>
        <p:spPr>
          <a:xfrm>
            <a:off x="26746" y="7632341"/>
            <a:ext cx="341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ป.3/1   อ่านออกเสียงคำ ข้อความ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เรื่องสั้นๆ ได้ถูกต้อง คล่องแคล่ว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ป.3/3  ตั้งคำถามและตอบคำถามเชิงเหตุผล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  เกี่ยวกับเรื่องที่อ่าน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D9BC047C-DD92-459E-8ECC-0426FEED0639}"/>
              </a:ext>
            </a:extLst>
          </p:cNvPr>
          <p:cNvSpPr txBox="1"/>
          <p:nvPr/>
        </p:nvSpPr>
        <p:spPr>
          <a:xfrm>
            <a:off x="26746" y="9221643"/>
            <a:ext cx="36407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นักเรียนสามารถบอกหลักการอานออกเสียง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บทเรียนได้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K)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นักเรียนสามารถตอบคําถามจากเรื่องกระต่าย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ไม่ตื่นตูมได้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P)</a:t>
            </a:r>
          </a:p>
          <a:p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นักเรียนมีวินัย ใฝ่เรียนรู้ มุ่งมั่นใน</a:t>
            </a:r>
            <a:r>
              <a:rPr lang="th-TH" sz="1400" dirty="0" err="1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การทํางาน</a:t>
            </a:r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  <a:p>
            <a:r>
              <a:rPr lang="th-TH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และรักความเป็นไทย (</a:t>
            </a:r>
            <a:r>
              <a:rPr lang="en-US" sz="1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A)</a:t>
            </a:r>
            <a:endParaRPr lang="th-TH" sz="14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F9FDE3F1-72A2-4406-BEE1-BB6D371C3F5F}"/>
              </a:ext>
            </a:extLst>
          </p:cNvPr>
          <p:cNvSpPr txBox="1"/>
          <p:nvPr/>
        </p:nvSpPr>
        <p:spPr>
          <a:xfrm>
            <a:off x="3900276" y="1243645"/>
            <a:ext cx="34692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นิทานสุภาษิตเรื่อง กระต่ายตื่นตูม และนิทาน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 เรื่อง กระต่ายแหย่เสือ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คำศัพท์น่ารู้จากนิทาน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สำนวนไทยจาก เรื่องกระต่ายตื่นตูม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- การเขียนเรื่องตามจินตนาการ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6B6F7428-C8AC-4C67-BA40-52605B48922B}"/>
              </a:ext>
            </a:extLst>
          </p:cNvPr>
          <p:cNvSpPr txBox="1"/>
          <p:nvPr/>
        </p:nvSpPr>
        <p:spPr>
          <a:xfrm>
            <a:off x="3903253" y="2949673"/>
            <a:ext cx="1986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1 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ขั้นดึงความรู้เดิม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8699CFAF-97C6-4E78-BE24-DA30B79DF936}"/>
              </a:ext>
            </a:extLst>
          </p:cNvPr>
          <p:cNvSpPr txBox="1"/>
          <p:nvPr/>
        </p:nvSpPr>
        <p:spPr>
          <a:xfrm>
            <a:off x="3903253" y="4494496"/>
            <a:ext cx="21563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2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ขั้นเติมความรู้ใหม่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F4271A8D-61C8-402C-8283-1CDB1B79E218}"/>
              </a:ext>
            </a:extLst>
          </p:cNvPr>
          <p:cNvSpPr txBox="1"/>
          <p:nvPr/>
        </p:nvSpPr>
        <p:spPr>
          <a:xfrm>
            <a:off x="3903253" y="6306747"/>
            <a:ext cx="13676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Mitr" panose="00000500000000000000" pitchFamily="2" charset="-34"/>
                <a:cs typeface="Mitr" panose="00000500000000000000" pitchFamily="2" charset="-34"/>
              </a:rPr>
              <a:t>ขั้นที่ 3 </a:t>
            </a:r>
            <a:r>
              <a:rPr lang="th-TH" sz="1500" dirty="0">
                <a:latin typeface="Mitr Light" panose="00000400000000000000" pitchFamily="2" charset="-34"/>
                <a:cs typeface="Mitr Light" panose="00000400000000000000" pitchFamily="2" charset="-34"/>
              </a:rPr>
              <a:t>ขั้นสรุป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C8B793BA-74D2-4913-9866-D9517577AB56}"/>
              </a:ext>
            </a:extLst>
          </p:cNvPr>
          <p:cNvSpPr txBox="1"/>
          <p:nvPr/>
        </p:nvSpPr>
        <p:spPr>
          <a:xfrm>
            <a:off x="6053247" y="300257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C8BA5032-BA6E-4388-A2E2-E5F676AFCECC}"/>
              </a:ext>
            </a:extLst>
          </p:cNvPr>
          <p:cNvSpPr txBox="1"/>
          <p:nvPr/>
        </p:nvSpPr>
        <p:spPr>
          <a:xfrm>
            <a:off x="6048260" y="4556673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40 นาที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0E1074AD-DC5D-41FD-9ED2-463ED0F60780}"/>
              </a:ext>
            </a:extLst>
          </p:cNvPr>
          <p:cNvSpPr txBox="1"/>
          <p:nvPr/>
        </p:nvSpPr>
        <p:spPr>
          <a:xfrm>
            <a:off x="6057151" y="6364750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latin typeface="Mitr" panose="00000500000000000000" pitchFamily="2" charset="-34"/>
                <a:cs typeface="Mitr" panose="00000500000000000000" pitchFamily="2" charset="-34"/>
              </a:rPr>
              <a:t>เวลา 10 นาที</a:t>
            </a: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6AA53CF9-2BAD-4D43-9C9E-9AA0353FA76C}"/>
              </a:ext>
            </a:extLst>
          </p:cNvPr>
          <p:cNvSpPr txBox="1"/>
          <p:nvPr/>
        </p:nvSpPr>
        <p:spPr>
          <a:xfrm>
            <a:off x="3900276" y="3289872"/>
            <a:ext cx="33842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นักเรียนดูภาพประกอบจากหนังสือเรียน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รายวิชาพื้นฐาน ภาษาไทย ชุดภาษาเพื่อชีวิต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ชั้นประถมศึกษาปที่ 3 บทที่ 1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เรื่องกระตาย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โดยรวมกันอภิปราย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แสดงความคิดเห็นจากภาพ</a:t>
            </a:r>
          </a:p>
        </p:txBody>
      </p: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8AD0FE05-2594-4491-90CA-AE3A8B18BF53}"/>
              </a:ext>
            </a:extLst>
          </p:cNvPr>
          <p:cNvSpPr txBox="1"/>
          <p:nvPr/>
        </p:nvSpPr>
        <p:spPr>
          <a:xfrm>
            <a:off x="3900276" y="4839870"/>
            <a:ext cx="36599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นักเรียนอานออกเสียงเนื้อเรื่อง กระตาย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สลับกันทีละแถวจากหนังสือเรียนรายวิชาพื้นฐาน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ภาษาไทย ชุดภาษาเพื่อชีวิต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endParaRPr lang="th-TH" sz="1400" dirty="0"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ชั้นประถมศึกษาปที่ 3 คนละ 2 – 3 บรรทัด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จากนั้นให้นักเรียน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ทํา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เสียงและท่าทางเลียนแบบ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สัต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วช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นิดตางๆ ในเนื้อเรื่อง กระตายตื่นตูม </a:t>
            </a:r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8C46B1CB-D389-439B-87CD-223198C4A7F2}"/>
              </a:ext>
            </a:extLst>
          </p:cNvPr>
          <p:cNvSpPr txBox="1"/>
          <p:nvPr/>
        </p:nvSpPr>
        <p:spPr>
          <a:xfrm>
            <a:off x="3900276" y="6632024"/>
            <a:ext cx="3392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ครูและนักเรียนรวมกันสรุปบทเรียนเรื่อง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กระต่าย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ไม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ตื่นตูม และแสดงความคิดเห็นเกี่ยว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กับขอคิดที่ได้</a:t>
            </a: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056D863F-77C2-43A0-BF30-7B0FB7DAC001}"/>
              </a:ext>
            </a:extLst>
          </p:cNvPr>
          <p:cNvSpPr txBox="1"/>
          <p:nvPr/>
        </p:nvSpPr>
        <p:spPr>
          <a:xfrm>
            <a:off x="3900276" y="7879413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หนังสือเรียนรายวิชาพื้นฐาน ภาษาไทย 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ชุด ภาษาเพื่อชีวิต วรรณคดี</a:t>
            </a:r>
            <a:r>
              <a:rPr lang="th-TH" sz="1400" dirty="0" err="1">
                <a:latin typeface="Mitr Light" panose="00000400000000000000" pitchFamily="2" charset="-34"/>
                <a:cs typeface="Mitr Light" panose="00000400000000000000" pitchFamily="2" charset="-34"/>
              </a:rPr>
              <a:t>ลํานํา</a:t>
            </a:r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28BDA30F-0F91-4FF5-BEB2-95A92D6D88F2}"/>
              </a:ext>
            </a:extLst>
          </p:cNvPr>
          <p:cNvSpPr txBox="1"/>
          <p:nvPr/>
        </p:nvSpPr>
        <p:spPr>
          <a:xfrm>
            <a:off x="3900276" y="8440309"/>
            <a:ext cx="210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ใบงานเรื่อง กระต่ายตื่นตูม</a:t>
            </a: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id="{5C878B14-AB44-4426-8CC6-83F35E1672C7}"/>
              </a:ext>
            </a:extLst>
          </p:cNvPr>
          <p:cNvSpPr txBox="1"/>
          <p:nvPr/>
        </p:nvSpPr>
        <p:spPr>
          <a:xfrm>
            <a:off x="3922746" y="9410234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เครื่องมือที่ใช้</a:t>
            </a: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E2D86F32-72F0-4BF2-8140-C1E7E6C6C64F}"/>
              </a:ext>
            </a:extLst>
          </p:cNvPr>
          <p:cNvSpPr txBox="1"/>
          <p:nvPr/>
        </p:nvSpPr>
        <p:spPr>
          <a:xfrm>
            <a:off x="4062207" y="992706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วิธีการวัด</a:t>
            </a: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24204F56-D9D2-44A2-BD29-149C0C06F8A8}"/>
              </a:ext>
            </a:extLst>
          </p:cNvPr>
          <p:cNvSpPr txBox="1"/>
          <p:nvPr/>
        </p:nvSpPr>
        <p:spPr>
          <a:xfrm>
            <a:off x="5169875" y="9410798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หนังสือเรียน วรรณคดีลำนำ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ใบงานเรื่องกระต่ายตื่นตูม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EAAAE764-330A-43E5-A65B-4A2295D86A4C}"/>
              </a:ext>
            </a:extLst>
          </p:cNvPr>
          <p:cNvSpPr txBox="1"/>
          <p:nvPr/>
        </p:nvSpPr>
        <p:spPr>
          <a:xfrm>
            <a:off x="5175349" y="9919454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1. ตรวจใบงาน</a:t>
            </a:r>
          </a:p>
          <a:p>
            <a:r>
              <a:rPr lang="th-TH" sz="1400" dirty="0">
                <a:latin typeface="Mitr Light" panose="00000400000000000000" pitchFamily="2" charset="-34"/>
                <a:cs typeface="Mitr Light" panose="00000400000000000000" pitchFamily="2" charset="-34"/>
              </a:rPr>
              <a:t>2. สังเกตุพฤติกรรม</a:t>
            </a:r>
          </a:p>
        </p:txBody>
      </p:sp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id="{D5AC1FEF-38ED-46E0-BE48-16E76BFA60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502" r="85270" b="86000"/>
          <a:stretch/>
        </p:blipFill>
        <p:spPr>
          <a:xfrm>
            <a:off x="127000" y="160549"/>
            <a:ext cx="989688" cy="1335814"/>
          </a:xfrm>
          <a:prstGeom prst="rect">
            <a:avLst/>
          </a:prstGeom>
        </p:spPr>
      </p:pic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90C1A878-D894-4993-86E5-DBA3CD3BCBA6}"/>
              </a:ext>
            </a:extLst>
          </p:cNvPr>
          <p:cNvSpPr txBox="1"/>
          <p:nvPr/>
        </p:nvSpPr>
        <p:spPr>
          <a:xfrm>
            <a:off x="4672261" y="31071"/>
            <a:ext cx="21355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แผนการจัดการเรียนรู้</a:t>
            </a: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493C235A-EFCD-43F9-8DE5-7DF0FFBC9720}"/>
              </a:ext>
            </a:extLst>
          </p:cNvPr>
          <p:cNvSpPr txBox="1"/>
          <p:nvPr/>
        </p:nvSpPr>
        <p:spPr>
          <a:xfrm>
            <a:off x="4355628" y="400528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วิชาภาษาไทย (ท13101)</a:t>
            </a:r>
          </a:p>
        </p:txBody>
      </p:sp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48442ECF-6B18-CD0B-D8A3-065DEC16F7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8"/>
          <a:stretch/>
        </p:blipFill>
        <p:spPr>
          <a:xfrm>
            <a:off x="1465122" y="215343"/>
            <a:ext cx="1438275" cy="19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956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</TotalTime>
  <Words>2189</Words>
  <Application>Microsoft Office PowerPoint</Application>
  <PresentationFormat>กำหนดเอง</PresentationFormat>
  <Paragraphs>345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2" baseType="lpstr">
      <vt:lpstr>Mitr Medium</vt:lpstr>
      <vt:lpstr>Arial</vt:lpstr>
      <vt:lpstr>Mitr</vt:lpstr>
      <vt:lpstr>Calibri</vt:lpstr>
      <vt:lpstr>Mitr Light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สุกัญญา ปัตเมฆ</cp:lastModifiedBy>
  <cp:revision>403</cp:revision>
  <dcterms:created xsi:type="dcterms:W3CDTF">2020-07-02T05:42:55Z</dcterms:created>
  <dcterms:modified xsi:type="dcterms:W3CDTF">2022-08-06T04:53:15Z</dcterms:modified>
</cp:coreProperties>
</file>