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1243" r:id="rId2"/>
    <p:sldId id="1271" r:id="rId3"/>
    <p:sldId id="1281" r:id="rId4"/>
    <p:sldId id="1259" r:id="rId5"/>
    <p:sldId id="1223" r:id="rId6"/>
    <p:sldId id="1260" r:id="rId7"/>
    <p:sldId id="1261" r:id="rId8"/>
    <p:sldId id="1262" r:id="rId9"/>
    <p:sldId id="1264" r:id="rId10"/>
    <p:sldId id="1282" r:id="rId11"/>
    <p:sldId id="1265" r:id="rId12"/>
    <p:sldId id="1280" r:id="rId13"/>
    <p:sldId id="1285" r:id="rId14"/>
    <p:sldId id="1268" r:id="rId15"/>
    <p:sldId id="1270" r:id="rId16"/>
  </p:sldIdLst>
  <p:sldSz cx="9144000" cy="6858000" type="screen4x3"/>
  <p:notesSz cx="6888163" cy="10021888"/>
  <p:embeddedFontLst>
    <p:embeddedFont>
      <p:font typeface="Wingdings 2" panose="05020102010507070707" pitchFamily="18" charset="2"/>
      <p:regular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TH SarabunIT๙" panose="020B0500040200020003" pitchFamily="34" charset="-34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rowallia New" panose="020B0604020202020204" pitchFamily="34" charset="-34"/>
      <p:regular r:id="rId42"/>
      <p:bold r:id="rId43"/>
      <p:italic r:id="rId44"/>
      <p:boldItalic r:id="rId45"/>
    </p:embeddedFont>
    <p:embeddedFont>
      <p:font typeface="Angsana New" panose="02020603050405020304" pitchFamily="18" charset="-34"/>
      <p:regular r:id="rId46"/>
      <p:bold r:id="rId47"/>
      <p:italic r:id="rId48"/>
      <p:boldItalic r:id="rId49"/>
    </p:embeddedFont>
  </p:embeddedFontLst>
  <p:custShowLst>
    <p:custShow name="การนำเสนอแบบกำหนดเอง 1" id="0">
      <p:sldLst/>
    </p:custShow>
  </p:custShow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CC00CC"/>
    <a:srgbClr val="FF00FF"/>
    <a:srgbClr val="EAD4B6"/>
    <a:srgbClr val="008000"/>
    <a:srgbClr val="CCFFCC"/>
    <a:srgbClr val="99FF99"/>
    <a:srgbClr val="66FF66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>
      <p:cViewPr varScale="1">
        <p:scale>
          <a:sx n="70" d="100"/>
          <a:sy n="7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703" y="4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/>
          <a:lstStyle>
            <a:lvl1pPr algn="r">
              <a:defRPr sz="1200"/>
            </a:lvl1pPr>
          </a:lstStyle>
          <a:p>
            <a:fld id="{CA78F2A3-DBBF-4FB8-84EB-924302DDD686}" type="datetimeFigureOut">
              <a:rPr lang="th-TH" smtClean="0"/>
              <a:pPr/>
              <a:t>26/07/65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519060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703" y="9519060"/>
            <a:ext cx="2984871" cy="501094"/>
          </a:xfrm>
          <a:prstGeom prst="rect">
            <a:avLst/>
          </a:prstGeom>
        </p:spPr>
        <p:txBody>
          <a:bodyPr vert="horz" lIns="92312" tIns="46157" rIns="92312" bIns="46157" rtlCol="0" anchor="b"/>
          <a:lstStyle>
            <a:lvl1pPr algn="r">
              <a:defRPr sz="1200"/>
            </a:lvl1pPr>
          </a:lstStyle>
          <a:p>
            <a:fld id="{5CD67A72-D74F-44F2-8ADF-F6F43ADD9AF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25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247" y="4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/>
          <a:lstStyle>
            <a:lvl1pPr algn="r">
              <a:defRPr sz="1200"/>
            </a:lvl1pPr>
          </a:lstStyle>
          <a:p>
            <a:fld id="{891DE6EC-50B1-4313-81FF-3985DE0440EC}" type="datetimeFigureOut">
              <a:rPr lang="th-TH" smtClean="0"/>
              <a:pPr/>
              <a:t>26/07/65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5" rIns="92592" bIns="4629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175" y="4760402"/>
            <a:ext cx="5511823" cy="4509849"/>
          </a:xfrm>
          <a:prstGeom prst="rect">
            <a:avLst/>
          </a:prstGeom>
        </p:spPr>
        <p:txBody>
          <a:bodyPr vert="horz" lIns="92592" tIns="46295" rIns="92592" bIns="46295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519193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247" y="9519193"/>
            <a:ext cx="2985301" cy="501094"/>
          </a:xfrm>
          <a:prstGeom prst="rect">
            <a:avLst/>
          </a:prstGeom>
        </p:spPr>
        <p:txBody>
          <a:bodyPr vert="horz" lIns="92592" tIns="46295" rIns="92592" bIns="46295" rtlCol="0" anchor="b"/>
          <a:lstStyle>
            <a:lvl1pPr algn="r">
              <a:defRPr sz="1200"/>
            </a:lvl1pPr>
          </a:lstStyle>
          <a:p>
            <a:fld id="{FBEECED4-580F-4FC6-BA8D-C6C4F374FB0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dirty="0" smtClean="0">
              <a:cs typeface="Tahoma" pitchFamily="34" charset="-34"/>
            </a:endParaRPr>
          </a:p>
        </p:txBody>
      </p:sp>
      <p:sp>
        <p:nvSpPr>
          <p:cNvPr id="4198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0071" indent="-288489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3955" indent="-230791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5538" indent="-230791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77120" indent="-230791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38702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00283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61865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23447" indent="-230791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B73DE72-C4BC-49A0-B12F-9E4754CAAD89}" type="slidenum">
              <a:rPr lang="th-TH" sz="1200">
                <a:solidFill>
                  <a:srgbClr val="000000"/>
                </a:solidFill>
              </a:rPr>
              <a:pPr eaLnBrk="1" hangingPunct="1"/>
              <a:t>1</a:t>
            </a:fld>
            <a:endParaRPr lang="th-TH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50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519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ECED4-580F-4FC6-BA8D-C6C4F374FB04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912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440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50146" indent="-288518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4071" indent="-230814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5699" indent="-230814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77327" indent="-230814" eaLnBrk="0" hangingPunct="0"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38956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000584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62212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23841" indent="-230814" eaLnBrk="0" fontAlgn="base" hangingPunct="0">
              <a:spcBef>
                <a:spcPct val="0"/>
              </a:spcBef>
              <a:spcAft>
                <a:spcPct val="0"/>
              </a:spcAft>
              <a:defRPr sz="61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61CE117-AFB7-4AF6-B2C9-66FC072F70BE}" type="slidenum">
              <a:rPr lang="th-TH" sz="1200">
                <a:solidFill>
                  <a:srgbClr val="000000"/>
                </a:solidFill>
              </a:rPr>
              <a:pPr eaLnBrk="1" hangingPunct="1"/>
              <a:t>10</a:t>
            </a:fld>
            <a:endParaRPr lang="th-TH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4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70C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2EF73-0410-46B0-AAEA-AF98EC9F9B9A}" type="datetimeFigureOut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26/07/65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6FA25-BFFD-41A5-B0CD-3A0BF69F3CEF}" type="slidenum">
              <a:rPr lang="th-TH" smtClean="0">
                <a:solidFill>
                  <a:srgbClr val="00B0F0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0B0F0">
                  <a:shade val="90000"/>
                </a:srgb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6762" y="1196752"/>
            <a:ext cx="9036496" cy="1152525"/>
          </a:xfrm>
        </p:spPr>
        <p:txBody>
          <a:bodyPr>
            <a:noAutofit/>
          </a:bodyPr>
          <a:lstStyle/>
          <a:p>
            <a:pPr marR="0" algn="ctr"/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หลักเกณฑ์และวิธีการให้ข้าราชการครูและบุคลากรทางการศึกษา ตำแหน่งครู </a:t>
            </a:r>
            <a:b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54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ฐานะและเลื่อน</a:t>
            </a:r>
            <a:r>
              <a:rPr lang="th-TH" sz="54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54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ฐานะ </a:t>
            </a:r>
          </a:p>
          <a:p>
            <a:pPr marR="0" algn="ctr"/>
            <a:r>
              <a:rPr lang="th-TH" sz="32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ตามหนังสือสำนักงาน ก.ค.ศ. ที่ </a:t>
            </a:r>
            <a:r>
              <a:rPr lang="th-TH" sz="3200" b="1" dirty="0" err="1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ศธ</a:t>
            </a:r>
            <a:r>
              <a:rPr lang="th-TH" sz="3200" b="1" dirty="0" smtClean="0">
                <a:solidFill>
                  <a:srgbClr val="001A4F"/>
                </a:solidFill>
                <a:latin typeface="TH SarabunPSK" pitchFamily="34" charset="-34"/>
                <a:cs typeface="TH SarabunPSK" pitchFamily="34" charset="-34"/>
              </a:rPr>
              <a:t> 0206.3/ว 21 ลงวันที่ 5 กรกฎาคม 2560</a:t>
            </a:r>
          </a:p>
          <a:p>
            <a:pPr marR="0" algn="ctr"/>
            <a:endParaRPr lang="en-US" sz="5400" b="1" dirty="0" smtClean="0">
              <a:solidFill>
                <a:srgbClr val="001A4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53096" r="79877" b="33171"/>
          <a:stretch>
            <a:fillRect/>
          </a:stretch>
        </p:blipFill>
        <p:spPr bwMode="auto">
          <a:xfrm>
            <a:off x="3419648" y="4221187"/>
            <a:ext cx="2376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à¸à¸¥à¸à¸²à¸£à¸à¹à¸à¸«à¸²à¸£à¸¹à¸à¸ à¸²à¸à¸ªà¸³à¸«à¸£à¸±à¸ à¸à¸£à¸²à¸­à¸²à¸à¸µà¸§à¸°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9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ชื่อเรื่อง 1"/>
          <p:cNvSpPr txBox="1">
            <a:spLocks/>
          </p:cNvSpPr>
          <p:nvPr/>
        </p:nvSpPr>
        <p:spPr bwMode="auto">
          <a:xfrm>
            <a:off x="611188" y="1073150"/>
            <a:ext cx="838993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 sz="320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7654" name="สี่เหลี่ยมผืนผ้า 6"/>
          <p:cNvSpPr>
            <a:spLocks noChangeArrowheads="1"/>
          </p:cNvSpPr>
          <p:nvPr/>
        </p:nvSpPr>
        <p:spPr bwMode="auto">
          <a:xfrm>
            <a:off x="107950" y="1341438"/>
            <a:ext cx="3743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00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grpSp>
        <p:nvGrpSpPr>
          <p:cNvPr id="27655" name="กลุ่ม 12"/>
          <p:cNvGrpSpPr>
            <a:grpSpLocks/>
          </p:cNvGrpSpPr>
          <p:nvPr/>
        </p:nvGrpSpPr>
        <p:grpSpPr bwMode="auto">
          <a:xfrm>
            <a:off x="179388" y="3633788"/>
            <a:ext cx="3168650" cy="1090612"/>
            <a:chOff x="874030" y="2235596"/>
            <a:chExt cx="3168353" cy="1090664"/>
          </a:xfrm>
        </p:grpSpPr>
        <p:sp>
          <p:nvSpPr>
            <p:cNvPr id="3" name="วงรี 2"/>
            <p:cNvSpPr/>
            <p:nvPr/>
          </p:nvSpPr>
          <p:spPr>
            <a:xfrm>
              <a:off x="874030" y="2235596"/>
              <a:ext cx="3168353" cy="109066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70" name="TextBox 7"/>
            <p:cNvSpPr txBox="1">
              <a:spLocks noChangeArrowheads="1"/>
            </p:cNvSpPr>
            <p:nvPr/>
          </p:nvSpPr>
          <p:spPr bwMode="auto">
            <a:xfrm>
              <a:off x="997148" y="2462164"/>
              <a:ext cx="2973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2. ด้านการบริหารจัดการชั้นเรียน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grpSp>
        <p:nvGrpSpPr>
          <p:cNvPr id="27656" name="กลุ่ม 9"/>
          <p:cNvGrpSpPr>
            <a:grpSpLocks/>
          </p:cNvGrpSpPr>
          <p:nvPr/>
        </p:nvGrpSpPr>
        <p:grpSpPr bwMode="auto">
          <a:xfrm>
            <a:off x="179388" y="5160963"/>
            <a:ext cx="3168650" cy="1354137"/>
            <a:chOff x="1026430" y="3778495"/>
            <a:chExt cx="3168353" cy="1354890"/>
          </a:xfrm>
        </p:grpSpPr>
        <p:sp>
          <p:nvSpPr>
            <p:cNvPr id="11" name="วงรี 10"/>
            <p:cNvSpPr/>
            <p:nvPr/>
          </p:nvSpPr>
          <p:spPr>
            <a:xfrm>
              <a:off x="1026430" y="3778495"/>
              <a:ext cx="3168353" cy="135489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68" name="TextBox 11"/>
            <p:cNvSpPr txBox="1">
              <a:spLocks noChangeArrowheads="1"/>
            </p:cNvSpPr>
            <p:nvPr/>
          </p:nvSpPr>
          <p:spPr bwMode="auto">
            <a:xfrm>
              <a:off x="1475657" y="3933056"/>
              <a:ext cx="23762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3. ด้านการพัฒนาตนเอง</a:t>
              </a:r>
            </a:p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    และพัฒนาวิชาชีพ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2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9225" y="1154113"/>
            <a:ext cx="5041900" cy="3138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1.1 สร้างและหรือพัฒนาหลักสูตร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1.2 การจัดการเรียนรู้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1.2.1 การออกแบบหน่วยการเรียนรู้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1.2.2 การจัดทำแผนการจัดการเรียนรู้/แผนการจัดการศึกษาเฉพาะบุคคล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        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IEP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)/แผนการสอนเฉพาะบุคคล 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IIP)/</a:t>
            </a: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แผนการจัดประสบการณ์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1.2.3 กลยุทธ์ในการจัดการเรียนรู้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1.2.4 คุณภาพผู้เรียน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1.3 การสร้างและการพัฒนา สื่อ นวัตกรรม เทคโนโลยีทางการศึกษา และแหล่ง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เรียนรู้ในการจัดการเรียนรู้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1.4 การวัดและประเมินผลการเรียนรู้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1.5 การวิจัยเพื่อพัฒนาการเรียนรู้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738" y="4449763"/>
            <a:ext cx="4824412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2.1 การบริหารจัดการชั้นเรียน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2.2 การจัดระบบดูแลช่วยเหลือผู้เรียน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2.3 การจัดทำข้อมูลสารสนเทศ และเอกสารประจำชั้นเรียนหรือประจำวิชา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3200" y="5519738"/>
            <a:ext cx="2503488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3.1 การพัฒนาตนเอง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3.2 การพัฒนาวิชาชีพ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518" y="1322388"/>
            <a:ext cx="3097213" cy="52228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ประเมิน 3 ด้าน 13 ตัวชี้วัด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3419475" y="2516188"/>
            <a:ext cx="479425" cy="269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srgbClr val="FF0000"/>
              </a:solidFill>
            </a:endParaRPr>
          </a:p>
        </p:txBody>
      </p:sp>
      <p:sp>
        <p:nvSpPr>
          <p:cNvPr id="20" name="ลูกศรขวา 19"/>
          <p:cNvSpPr/>
          <p:nvPr/>
        </p:nvSpPr>
        <p:spPr>
          <a:xfrm rot="2452509">
            <a:off x="3286125" y="4440238"/>
            <a:ext cx="677863" cy="2841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prstClr val="white"/>
              </a:solidFill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3448050" y="5607050"/>
            <a:ext cx="477838" cy="2698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b="0">
              <a:solidFill>
                <a:prstClr val="white"/>
              </a:solidFill>
            </a:endParaRPr>
          </a:p>
        </p:txBody>
      </p:sp>
      <p:grpSp>
        <p:nvGrpSpPr>
          <p:cNvPr id="27664" name="กลุ่ม 21"/>
          <p:cNvGrpSpPr>
            <a:grpSpLocks/>
          </p:cNvGrpSpPr>
          <p:nvPr/>
        </p:nvGrpSpPr>
        <p:grpSpPr bwMode="auto">
          <a:xfrm>
            <a:off x="179388" y="2133600"/>
            <a:ext cx="3168650" cy="1090613"/>
            <a:chOff x="874030" y="2235596"/>
            <a:chExt cx="3168353" cy="1090664"/>
          </a:xfrm>
        </p:grpSpPr>
        <p:sp>
          <p:nvSpPr>
            <p:cNvPr id="23" name="วงรี 22"/>
            <p:cNvSpPr/>
            <p:nvPr/>
          </p:nvSpPr>
          <p:spPr>
            <a:xfrm>
              <a:off x="874030" y="2235596"/>
              <a:ext cx="3168353" cy="109066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800" b="0" dirty="0">
                <a:solidFill>
                  <a:prstClr val="white"/>
                </a:solidFill>
              </a:endParaRPr>
            </a:p>
          </p:txBody>
        </p:sp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997148" y="2462164"/>
              <a:ext cx="29732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000" b="1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1. ด้านการจัดการเรียนการสอน</a:t>
              </a:r>
            </a:p>
            <a:p>
              <a:pPr algn="ctr" eaLnBrk="1" hangingPunct="1"/>
              <a:r>
                <a:rPr lang="th-TH" sz="240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8 ตัวชี้วัด</a:t>
              </a:r>
              <a:endParaRPr lang="th-TH" sz="2400" b="0">
                <a:solidFill>
                  <a:srgbClr val="FFFFFF"/>
                </a:solidFill>
                <a:latin typeface="Constantia" pitchFamily="18" charset="0"/>
                <a:cs typeface="Browallia New" pitchFamily="34" charset="-34"/>
              </a:endParaRPr>
            </a:p>
          </p:txBody>
        </p:sp>
      </p:grpSp>
      <p:sp>
        <p:nvSpPr>
          <p:cNvPr id="24" name="สี่เหลี่ยมผืนผ้ามุมมน 23"/>
          <p:cNvSpPr/>
          <p:nvPr/>
        </p:nvSpPr>
        <p:spPr>
          <a:xfrm>
            <a:off x="3348038" y="116632"/>
            <a:ext cx="2664122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1331640" y="26064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96271"/>
              </p:ext>
            </p:extLst>
          </p:nvPr>
        </p:nvGraphicFramePr>
        <p:xfrm>
          <a:off x="395536" y="1943384"/>
          <a:ext cx="8352928" cy="334370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536504"/>
                <a:gridCol w="3816424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ชนก.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 1  ชุด  ประเมิน  3  ด้าน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.,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., </a:t>
                      </a:r>
                      <a:r>
                        <a:rPr lang="th-TH" sz="24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กรรมการ ชุดที่ 1  ประเมิน ด้านที่ 1 + ด้านที่ 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   ชุดที่ 2  ประเมิน ด้านที่ 3 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ผอ. ประเมิน ผลงานที่เกิดจากการปฏิบัติหน้าที่ 3 ด้าน 13 ตัวชี้วัด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ให้ ผอ. ตั้งคณะกรรมการตรวจสอบและ กลั่นกรองข้อมูล พร้อมทั้งเสนอความเห็น 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3131840" y="692696"/>
            <a:ext cx="3096344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836712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ผู้ประเมิน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0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843808" y="188640"/>
            <a:ext cx="36724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เกณฑ์ตัดสิน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77622"/>
              </p:ext>
            </p:extLst>
          </p:nvPr>
        </p:nvGraphicFramePr>
        <p:xfrm>
          <a:off x="296232" y="1324783"/>
          <a:ext cx="8596248" cy="4912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544"/>
                <a:gridCol w="1584176"/>
                <a:gridCol w="1656184"/>
                <a:gridCol w="1512168"/>
                <a:gridCol w="1584176"/>
              </a:tblGrid>
              <a:tr h="4261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การประเมิน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เกณฑ์ตัดสิน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1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ชำนาญการ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spc="-4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ชำนาญการพิเศษ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เชี่ยวชาญ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เชี่ยวชาญพิเศษ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2351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 ด้าน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การจัดการเรียน</a:t>
                      </a:r>
                      <a:b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การสอน (8 ตัวชี้วัด)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3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ทุกตัวชี้วัดต้องได้</a:t>
                      </a:r>
                      <a:b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 ระดับ 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 ด้าน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การบริหารจัดการ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ชั้นเรียน (3 ตัวชี้วัด)</a:t>
                      </a:r>
                    </a:p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2      จำนวน 2 ตัวชี้วัด และในจำนวน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 ตัวชี้วัด ต้องมีอยู่ในด้าน 2 และด้าน 3</a:t>
                      </a: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2      จำนวน 3 ตัวชี้วัด และในจำนวน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3</a:t>
                      </a:r>
                    </a:p>
                  </a:txBody>
                  <a:tcPr marL="68580" marR="68580" marT="0" marB="0"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3     จำนวน 3 ตัวชี้วัด และในจำนวน 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ตัวชี้วัด ต้องได้  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≥ ระดับ 4     จำนวน 3 ตัวชี้วัด และในจำนวน 3 ตัวชี้วัด ต้องมีอยู่</a:t>
                      </a:r>
                      <a:b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ในด้าน 2 และด้าน 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  <a:tr h="1350236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 ด้านการพัฒนาตนเอง</a:t>
                      </a:r>
                      <a:b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และพัฒนาวิชาชีพ </a:t>
                      </a:r>
                      <a:endParaRPr lang="th-TH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90170" indent="-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(2 ตัวชี้วัด)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93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 ผลงานทางวิชาการ</a:t>
                      </a:r>
                      <a:endParaRPr 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spc="-2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กรรมการแต่ละคน</a:t>
                      </a:r>
                      <a:r>
                        <a:rPr lang="th-TH" sz="2000" b="1" spc="-4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ไม่ต่ำกว่าร้อยละ 75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000" b="1" spc="-2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กรรมการแต่ละ</a:t>
                      </a:r>
                      <a:r>
                        <a:rPr lang="th-TH" sz="2000" b="1" spc="-2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</a:t>
                      </a:r>
                      <a:br>
                        <a:rPr lang="th-TH" sz="2000" b="1" spc="-2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0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</a:t>
                      </a:r>
                      <a:r>
                        <a:rPr lang="th-TH" sz="2000" b="1" spc="-4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ต่ำกว่าร้อยละ 80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296232" y="3168264"/>
            <a:ext cx="8640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51520" y="5544528"/>
            <a:ext cx="8640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251520" y="4193792"/>
            <a:ext cx="230425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555776" y="2204864"/>
            <a:ext cx="0" cy="33396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4139952" y="2204864"/>
            <a:ext cx="0" cy="33396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5796136" y="2204864"/>
            <a:ext cx="0" cy="403244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7308304" y="2204864"/>
            <a:ext cx="0" cy="403244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347864" y="864008"/>
            <a:ext cx="2592288" cy="60261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5417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การประเมินรายปี</a:t>
            </a:r>
            <a:endParaRPr lang="th-TH" sz="32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835696" y="103728"/>
            <a:ext cx="5400600" cy="648072"/>
          </a:xfrm>
          <a:prstGeom prst="roundRect">
            <a:avLst/>
          </a:prstGeom>
          <a:solidFill>
            <a:srgbClr val="66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1331640" y="16208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การดำเนินการและวิธีการประเมิน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714632" y="459256"/>
            <a:ext cx="864096" cy="805364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ครู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935596" y="1367190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935596" y="1844824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1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633" y="4797152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4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2803575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2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8988" y="5755903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</a:t>
            </a:r>
            <a:r>
              <a:rPr lang="th-TH" b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ที่ 5</a:t>
            </a:r>
            <a:endParaRPr lang="th-TH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3811687"/>
            <a:ext cx="1836204" cy="769441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ปีการศึกษาที่ 3</a:t>
            </a:r>
          </a:p>
          <a:p>
            <a:pPr algn="ctr"/>
            <a:endParaRPr lang="th-TH" sz="800" b="1" dirty="0" smtClean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3131840" y="1700808"/>
            <a:ext cx="1404156" cy="432048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 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3131840" y="2254225"/>
            <a:ext cx="1404156" cy="454695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ภาค 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ตัวเชื่อมต่อตรง 8"/>
          <p:cNvCxnSpPr>
            <a:stCxn id="20" idx="3"/>
          </p:cNvCxnSpPr>
          <p:nvPr/>
        </p:nvCxnSpPr>
        <p:spPr>
          <a:xfrm>
            <a:off x="2771800" y="2229545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2949936" y="1916832"/>
            <a:ext cx="6824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2929464" y="191306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>
            <a:off x="2956760" y="246560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769224" y="2215896"/>
            <a:ext cx="0" cy="3924727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764284" y="2204864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782872" y="3140968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782872" y="613424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782872" y="414908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782872" y="5157192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/>
          <p:cNvSpPr/>
          <p:nvPr/>
        </p:nvSpPr>
        <p:spPr>
          <a:xfrm>
            <a:off x="7668344" y="215936"/>
            <a:ext cx="995252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ผอ.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ลูกศรลง 44"/>
          <p:cNvSpPr/>
          <p:nvPr/>
        </p:nvSpPr>
        <p:spPr>
          <a:xfrm>
            <a:off x="7967948" y="1151166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ลูกศรเชื่อมต่อแบบตรง 46"/>
          <p:cNvCxnSpPr/>
          <p:nvPr/>
        </p:nvCxnSpPr>
        <p:spPr>
          <a:xfrm>
            <a:off x="4585648" y="1916832"/>
            <a:ext cx="763960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ชื่อเรื่อง 1"/>
          <p:cNvSpPr txBox="1">
            <a:spLocks/>
          </p:cNvSpPr>
          <p:nvPr/>
        </p:nvSpPr>
        <p:spPr>
          <a:xfrm>
            <a:off x="5407968" y="1633349"/>
            <a:ext cx="3484512" cy="9315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500" dirty="0" smtClean="0">
              <a:solidFill>
                <a:srgbClr val="FFC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ประเมิน 3 ด้าน 13 ตัวชี้วัด </a:t>
            </a:r>
            <a:b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ให้คำแนะนำ เพื่อพัฒนางาน</a:t>
            </a:r>
            <a:endParaRPr lang="th-TH" sz="28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ชื่อเรื่อง 1"/>
          <p:cNvSpPr txBox="1">
            <a:spLocks/>
          </p:cNvSpPr>
          <p:nvPr/>
        </p:nvSpPr>
        <p:spPr>
          <a:xfrm>
            <a:off x="5407968" y="2954174"/>
            <a:ext cx="3484512" cy="133892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th-TH" sz="500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endParaRPr lang="th-TH" sz="28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l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ประเมิน 3 ด้าน 13 ตัวชี้วัด </a:t>
            </a:r>
            <a:b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สรุปผลการประเมินรายปี </a:t>
            </a:r>
          </a:p>
          <a:p>
            <a:pPr algn="l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  - แจ้งผลให้ครูทราบ </a:t>
            </a:r>
            <a:endParaRPr lang="th-TH" sz="28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0" name="ลูกศรเชื่อมต่อแบบตรง 49"/>
          <p:cNvCxnSpPr/>
          <p:nvPr/>
        </p:nvCxnSpPr>
        <p:spPr>
          <a:xfrm>
            <a:off x="3851920" y="2753632"/>
            <a:ext cx="0" cy="504056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วงรี 52"/>
          <p:cNvSpPr/>
          <p:nvPr/>
        </p:nvSpPr>
        <p:spPr>
          <a:xfrm>
            <a:off x="5220072" y="4725144"/>
            <a:ext cx="3722476" cy="1647768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ผอ. ตั้งกรรมการตรวจสอบและกลั่นกรองข้อมูล (คุณสมบัติ)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5" name="ชื่อเรื่อง 1"/>
          <p:cNvSpPr txBox="1">
            <a:spLocks/>
          </p:cNvSpPr>
          <p:nvPr/>
        </p:nvSpPr>
        <p:spPr>
          <a:xfrm rot="16200000">
            <a:off x="-240666" y="3943443"/>
            <a:ext cx="1220467" cy="39752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4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LOGBOOK</a:t>
            </a:r>
            <a:endParaRPr lang="th-TH" sz="24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6" name="ตัวเชื่อมต่อตรง 65"/>
          <p:cNvCxnSpPr/>
          <p:nvPr/>
        </p:nvCxnSpPr>
        <p:spPr>
          <a:xfrm>
            <a:off x="575556" y="4149080"/>
            <a:ext cx="18002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ชื่อเรื่อง 1"/>
          <p:cNvSpPr txBox="1">
            <a:spLocks/>
          </p:cNvSpPr>
          <p:nvPr/>
        </p:nvSpPr>
        <p:spPr>
          <a:xfrm>
            <a:off x="3104134" y="3283945"/>
            <a:ext cx="1971922" cy="991735"/>
          </a:xfrm>
          <a:prstGeom prst="rect">
            <a:avLst/>
          </a:prstGeom>
          <a:solidFill>
            <a:srgbClr val="FF9966"/>
          </a:solidFill>
          <a:ln>
            <a:solidFill>
              <a:schemeClr val="bg1"/>
            </a:solidFill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500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  </a:t>
            </a:r>
            <a:endParaRPr lang="th-TH" sz="2800" dirty="0" smtClean="0">
              <a:solidFill>
                <a:srgbClr val="FF0000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ครู ประเมินตนเอง</a:t>
            </a:r>
          </a:p>
          <a:p>
            <a:pPr algn="ctr">
              <a:defRPr/>
            </a:pPr>
            <a:r>
              <a:rPr lang="th-TH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3 ด้าน 13 ตัวชี้วัด</a:t>
            </a:r>
            <a:endParaRPr lang="th-TH" sz="28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1921" y="2813439"/>
            <a:ext cx="13900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สิ้นปีการศึกษา</a:t>
            </a:r>
          </a:p>
        </p:txBody>
      </p:sp>
      <p:cxnSp>
        <p:nvCxnSpPr>
          <p:cNvPr id="46" name="ลูกศรเชื่อมต่อแบบตรง 45"/>
          <p:cNvCxnSpPr/>
          <p:nvPr/>
        </p:nvCxnSpPr>
        <p:spPr>
          <a:xfrm flipV="1">
            <a:off x="5076056" y="3779812"/>
            <a:ext cx="331912" cy="842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50060" y="4263479"/>
            <a:ext cx="13900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 ผอ.</a:t>
            </a:r>
          </a:p>
        </p:txBody>
      </p:sp>
      <p:cxnSp>
        <p:nvCxnSpPr>
          <p:cNvPr id="52" name="ลูกศรเชื่อมต่อแบบตรง 51"/>
          <p:cNvCxnSpPr/>
          <p:nvPr/>
        </p:nvCxnSpPr>
        <p:spPr>
          <a:xfrm>
            <a:off x="7149910" y="4303173"/>
            <a:ext cx="314" cy="421971"/>
          </a:xfrm>
          <a:prstGeom prst="straightConnector1">
            <a:avLst/>
          </a:prstGeom>
          <a:ln w="2222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339752" y="188640"/>
            <a:ext cx="4320480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115616" y="332656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 เมื่อครบ 5 ปี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755576" y="476672"/>
            <a:ext cx="1080120" cy="936104"/>
          </a:xfrm>
          <a:prstGeom prst="ellipse">
            <a:avLst/>
          </a:prstGeom>
          <a:solidFill>
            <a:srgbClr val="008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ครู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10041" y="1949644"/>
            <a:ext cx="3894986" cy="4741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331640" y="1340768"/>
            <a:ext cx="181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เมื่อครบ 5 ปี </a:t>
            </a:r>
          </a:p>
        </p:txBody>
      </p:sp>
      <p:sp>
        <p:nvSpPr>
          <p:cNvPr id="4" name="ลูกศรลง 3"/>
          <p:cNvSpPr/>
          <p:nvPr/>
        </p:nvSpPr>
        <p:spPr>
          <a:xfrm>
            <a:off x="1115616" y="1511206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59920" y="2060847"/>
            <a:ext cx="38654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1. ตรวจสอบคุณสมบัติของตนเอง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ระยะเวลาการดำรงตำแหน่ง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ชั่วโมงการปฏิบัติงาน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วินัย คุณธรรม จริยธรรม และจรรยาบรรณ</a:t>
            </a:r>
            <a:b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วิชาชีพ</a:t>
            </a:r>
            <a:endParaRPr lang="th-TH" sz="2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การพัฒนา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ผลการประเมินผลงานที่เกิดจากการปฏิบัติ</a:t>
            </a:r>
            <a:b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หน้าที่</a:t>
            </a:r>
          </a:p>
          <a:p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2. จัดทำคำขอ พร้อมเอกสารหลักฐาน</a:t>
            </a:r>
          </a:p>
          <a:p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3. มีผลงานทางวิชาการ (</a:t>
            </a:r>
            <a:r>
              <a:rPr lang="th-TH" sz="2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</a:t>
            </a: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 + </a:t>
            </a:r>
            <a:r>
              <a:rPr lang="th-TH" sz="22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ชชพ</a:t>
            </a:r>
            <a:r>
              <a:rPr lang="th-TH" sz="22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.)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791991" y="2040337"/>
            <a:ext cx="3894986" cy="4701031"/>
          </a:xfrm>
          <a:prstGeom prst="roundRect">
            <a:avLst/>
          </a:prstGeom>
          <a:solidFill>
            <a:srgbClr val="66FF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791991" y="2169263"/>
            <a:ext cx="4219687" cy="458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กรณี ผอ. มี</a:t>
            </a:r>
            <a:r>
              <a:rPr lang="th-TH" sz="22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ฐานะไม่ต่ำกว่าที่ขอ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ตรวจสอบคุณสมบัติ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สรุปผลการประเมิน 3 ด้าน 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13 ตัวชี้วัด รวม 5 ปีการศึกษา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เสนอไปยัง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และ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อ.กค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ศ. 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พิจารณาต่อไป</a:t>
            </a:r>
          </a:p>
          <a:p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กรณี ผอ. มี</a:t>
            </a:r>
            <a:r>
              <a:rPr lang="th-TH" sz="2200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ฐานะต่ำกว่าที่ขอ</a:t>
            </a:r>
          </a:p>
          <a:p>
            <a:r>
              <a:rPr lang="th-TH" sz="22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- เสนอให้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 พิจารณาแต่งตั้งข้าราชการครู</a:t>
            </a:r>
            <a: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และบุคลากรทางการศึกษาในจังหวัดนั้นที่มี</a:t>
            </a:r>
            <a:r>
              <a:rPr lang="th-TH" sz="2200" b="1" spc="-100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br>
              <a:rPr lang="th-TH" sz="2200" b="1" spc="-1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ไม่ต่ำกว่าที่ขอร่วมประเมิน และสรุปผล </a:t>
            </a:r>
            <a:b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ปีการศึกษา</a:t>
            </a: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ตรวจสอบคุณสมบัติ</a:t>
            </a:r>
            <a:endParaRPr lang="th-TH" sz="22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- เสนอไปยัง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.และ </a:t>
            </a:r>
            <a:r>
              <a:rPr lang="th-TH" sz="2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อ.ก</a:t>
            </a:r>
            <a:r>
              <a:rPr lang="th-TH" sz="2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</a:t>
            </a:r>
            <a:r>
              <a:rPr lang="th-TH" sz="2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ศ. พิจารณาต่อไป</a:t>
            </a:r>
          </a:p>
        </p:txBody>
      </p:sp>
      <p:sp>
        <p:nvSpPr>
          <p:cNvPr id="16" name="วงรี 15"/>
          <p:cNvSpPr/>
          <p:nvPr/>
        </p:nvSpPr>
        <p:spPr>
          <a:xfrm>
            <a:off x="7236296" y="476672"/>
            <a:ext cx="1080120" cy="93610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600" b="1" dirty="0" smtClean="0">
                <a:latin typeface="TH SarabunPSK" pitchFamily="34" charset="-34"/>
                <a:cs typeface="TH SarabunPSK" pitchFamily="34" charset="-34"/>
              </a:rPr>
              <a:t>ผอ.</a:t>
            </a:r>
            <a:endParaRPr lang="th-TH" sz="4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7596336" y="1484784"/>
            <a:ext cx="396044" cy="40562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3211195" y="1281926"/>
            <a:ext cx="2505586" cy="523220"/>
          </a:xfrm>
          <a:prstGeom prst="rect">
            <a:avLst/>
          </a:prstGeom>
          <a:solidFill>
            <a:srgbClr val="FF9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ยื่นได้รอบปีละ 1 ครั้ง</a:t>
            </a: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>
            <a:off x="1568913" y="1772816"/>
            <a:ext cx="1634935" cy="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1907704" y="378112"/>
            <a:ext cx="54726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522128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การพิจารณาอนุมัติผลการประเมิน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83568" y="1700808"/>
            <a:ext cx="3517997" cy="4320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947557" y="2049810"/>
            <a:ext cx="3096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ชนก.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ชนพ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อ.กค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พิจารณา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ก่อน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สพท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.ได้รับ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คำขอ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b="1" dirty="0" err="1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ชชพ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ก.ค.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ศ. พิจารณา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ก่อนวันที่สำนักงาน ก.ค.ศ.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รับคำขอ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336792" y="1700808"/>
            <a:ext cx="3024336" cy="43204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6012160" y="3140968"/>
            <a:ext cx="1677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เสนอผู้มีอำนาจตามมาตรา 53 สั่งแต่งตั้ง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4427984" y="3501008"/>
            <a:ext cx="720080" cy="5040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2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267744" y="328888"/>
            <a:ext cx="4536504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771800" y="404664"/>
            <a:ext cx="3528392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หลักการและเหตุผล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4716016" y="1340768"/>
            <a:ext cx="3168352" cy="2767620"/>
            <a:chOff x="4675072" y="1453468"/>
            <a:chExt cx="3168352" cy="2767620"/>
          </a:xfrm>
        </p:grpSpPr>
        <p:sp>
          <p:nvSpPr>
            <p:cNvPr id="5" name="วงรี 4"/>
            <p:cNvSpPr/>
            <p:nvPr/>
          </p:nvSpPr>
          <p:spPr>
            <a:xfrm>
              <a:off x="4716016" y="1453468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072" y="2029784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9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พระราชบัญญัติระเบียบข้าราชการครูและบุ</a:t>
              </a:r>
              <a:r>
                <a:rPr lang="th-TH" sz="3200" b="1" spc="-8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คลากรทางการศึกษา พ.ศ. </a:t>
              </a:r>
              <a:r>
                <a:rPr lang="th-TH" sz="3200" b="1" spc="-8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2547</a:t>
              </a:r>
              <a:endParaRPr lang="th-TH" sz="3200" dirty="0"/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1331640" y="1268760"/>
            <a:ext cx="3096344" cy="2767620"/>
            <a:chOff x="1403648" y="1309452"/>
            <a:chExt cx="3096344" cy="2767620"/>
          </a:xfrm>
        </p:grpSpPr>
        <p:sp>
          <p:nvSpPr>
            <p:cNvPr id="15" name="วงรี 14"/>
            <p:cNvSpPr/>
            <p:nvPr/>
          </p:nvSpPr>
          <p:spPr>
            <a:xfrm>
              <a:off x="1403648" y="1309452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19672" y="1899416"/>
              <a:ext cx="26642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รัฐธรรมนูญ</a:t>
              </a:r>
              <a:b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แห่งราชอาณาจักรไทย พุทธศักราช </a:t>
              </a:r>
              <a:r>
                <a:rPr lang="th-TH" sz="3200" b="1" spc="-4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2560</a:t>
              </a:r>
              <a:endParaRPr lang="th-TH" sz="3200" dirty="0"/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2987037" y="3933056"/>
            <a:ext cx="3097131" cy="2767620"/>
            <a:chOff x="2946488" y="3933056"/>
            <a:chExt cx="3097131" cy="2767620"/>
          </a:xfrm>
        </p:grpSpPr>
        <p:sp>
          <p:nvSpPr>
            <p:cNvPr id="14" name="วงรี 13"/>
            <p:cNvSpPr/>
            <p:nvPr/>
          </p:nvSpPr>
          <p:spPr>
            <a:xfrm>
              <a:off x="2946488" y="3933056"/>
              <a:ext cx="3096344" cy="27676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4" y="4797152"/>
              <a:ext cx="30557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spc="-40" dirty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ยุทธศาสตร์การพัฒนา</a:t>
              </a:r>
              <a:r>
                <a:rPr lang="th-TH" sz="3200" b="1" spc="-40" dirty="0" smtClean="0">
                  <a:solidFill>
                    <a:schemeClr val="accent6">
                      <a:lumMod val="5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ประเทศ</a:t>
              </a:r>
              <a:endParaRPr lang="th-TH" sz="3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32849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4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 54  ม. 258</a:t>
            </a:r>
            <a:endParaRPr lang="th-TH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968044" y="334828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-4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ม. 42  ม. 54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5455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51520" y="260648"/>
            <a:ext cx="8712968" cy="72008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67544" y="404664"/>
            <a:ext cx="8280920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เปรียบเทียบคุณสมบัติผู้ขอมี</a:t>
            </a:r>
            <a:r>
              <a:rPr lang="th-TH" sz="4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ฐานะและเลื่อน</a:t>
            </a:r>
            <a:r>
              <a:rPr lang="th-TH" sz="40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4000" dirty="0" smtClean="0">
                <a:solidFill>
                  <a:schemeClr val="accent6">
                    <a:lumMod val="75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ฐานะ ตำแหน่งครู</a:t>
            </a:r>
            <a:endParaRPr lang="th-TH" sz="4000" dirty="0">
              <a:solidFill>
                <a:schemeClr val="accent6">
                  <a:lumMod val="75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19741"/>
              </p:ext>
            </p:extLst>
          </p:nvPr>
        </p:nvGraphicFramePr>
        <p:xfrm>
          <a:off x="368240" y="1268760"/>
          <a:ext cx="8424936" cy="528032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248472"/>
                <a:gridCol w="4176464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ระยะเวลาการดำรงตำแหน่ง/</a:t>
                      </a:r>
                      <a:r>
                        <a:rPr lang="th-TH" sz="28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ภาระงานสอนไม่ต่ำกว่าภาระงานขั้นต่ำ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ปฏิบัติงานตามหน้าที่ความรับผิดชอบด้านการเรียนการสอนและการพัฒนาผู้เรียนย้อนหลัง 2 ปีติดต่อกัน นับถึงวันที่ยื่นคำขอ 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1. ระยะเวลาการดำรงตำแหน่ง/</a:t>
                      </a:r>
                      <a:r>
                        <a:rPr lang="th-TH" sz="2800" b="1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2. ชั่วโมงการปฏิบัติงาน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5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3. วินัย คุณธรรม จริยธรรม และจรรยาบรรณวิชาชีพ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4. ผ่านการพัฒนาตามที่ ก.ค.ศ. กำหนด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5. ผลงานที่เกิดจากการปฏิบัติหน้าที่ย้อนหลัง 5 ปีการศึกษาติดต่อกัน นับถึงวันสิ้นปีการศึกษาก่อนวันที่ยื่นคำขอ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0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771800" y="287944"/>
            <a:ext cx="3528392" cy="863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th-TH" sz="4000" dirty="0">
              <a:solidFill>
                <a:schemeClr val="accent6">
                  <a:lumMod val="50000"/>
                </a:schemeClr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619672" y="188640"/>
            <a:ext cx="619268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306104"/>
            <a:ext cx="6696744" cy="818640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การดำรงตำแหน่ง/การดำรง</a:t>
            </a:r>
            <a:r>
              <a:rPr lang="th-TH" sz="3600" b="1" dirty="0" err="1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วิทย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ฐานะ</a:t>
            </a:r>
            <a:endParaRPr lang="th-TH" sz="36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97840"/>
              </p:ext>
            </p:extLst>
          </p:nvPr>
        </p:nvGraphicFramePr>
        <p:xfrm>
          <a:off x="683568" y="1268760"/>
          <a:ext cx="7848872" cy="54217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960440"/>
                <a:gridCol w="388843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ฐานะครูชำนาญการ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ครู ป. ตรี   6  ปี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ป. โท   4  ปี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ป เอก  2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ฐานะครูชำนาญการพิเศษ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ครูชำนาญการ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1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80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ฐานะครูเชี่ยวชาญ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ครูชำนาญการ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5  ปี  หรือ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ครูชำนาญการพิเศษ  3 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9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ฐานะครูเชี่ยวชาญพิเศษ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ครูเชี่ยวชาญ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2  ปี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 ปี</a:t>
                      </a:r>
                      <a:endParaRPr lang="en-US" sz="24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1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18743"/>
              </p:ext>
            </p:extLst>
          </p:nvPr>
        </p:nvGraphicFramePr>
        <p:xfrm>
          <a:off x="323528" y="1655352"/>
          <a:ext cx="8496944" cy="414989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448272"/>
                <a:gridCol w="1728192"/>
                <a:gridCol w="2376264"/>
                <a:gridCol w="1944216"/>
              </a:tblGrid>
              <a:tr h="6446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695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ภาระงานสอน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ชั่วโมงสอนตามตารางสอน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ภาระงานอื่น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ไม่ต่ำกว่า </a:t>
                      </a:r>
                      <a:b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18 ชม./สัปดาห์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ชั่วโมงการปฏิบัติงาน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spc="0" dirty="0" smtClean="0"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  <a:r>
                        <a:rPr lang="th-TH" sz="22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 ชั่วโมงสอนตามตารางสอน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งานอื่น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- </a:t>
                      </a:r>
                      <a:r>
                        <a:rPr lang="en-US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PLC</a:t>
                      </a:r>
                      <a:endParaRPr lang="en-US" sz="2200" b="1" spc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มีชั่วโมงสอนตามที่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b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ก.ค.ศ. กำหนด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50 ชม.ต่อปี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 b="1" spc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spc="-100" baseline="0" dirty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วิทย</a:t>
                      </a:r>
                      <a:r>
                        <a:rPr lang="th-TH" sz="2200" b="1" spc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ฐานะที่ขอ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ชนก./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2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200" b="1" spc="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200" b="0" spc="0" baseline="0" dirty="0" smtClean="0"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800  ชม./ปี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900 ขม./ปี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spc="0" baseline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2339752" y="377368"/>
            <a:ext cx="47525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2771800" y="548680"/>
            <a:ext cx="3888432" cy="674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2. ชั่วโมงการปฏิบัติงาน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วงเล็บปีกกาขวา 1"/>
          <p:cNvSpPr/>
          <p:nvPr/>
        </p:nvSpPr>
        <p:spPr>
          <a:xfrm>
            <a:off x="2843808" y="2852936"/>
            <a:ext cx="144016" cy="576064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เล็บปีกกาขวา 15"/>
          <p:cNvSpPr/>
          <p:nvPr/>
        </p:nvSpPr>
        <p:spPr>
          <a:xfrm>
            <a:off x="6920968" y="2852936"/>
            <a:ext cx="144016" cy="576064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7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24937"/>
              </p:ext>
            </p:extLst>
          </p:nvPr>
        </p:nvGraphicFramePr>
        <p:xfrm>
          <a:off x="792244" y="2015392"/>
          <a:ext cx="7596180" cy="309833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815929"/>
                <a:gridCol w="3780251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ไม่ถูกลงโทษทางวินัย</a:t>
                      </a: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และจรรยาบรรณวิชาชีพ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ย้อนหลัง 5 ปี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971600" y="764704"/>
            <a:ext cx="7344816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3. วินัย คุณธรรม จริยธรรม และจรรยาบรรณวิชาชีพ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92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41666"/>
              </p:ext>
            </p:extLst>
          </p:nvPr>
        </p:nvGraphicFramePr>
        <p:xfrm>
          <a:off x="611560" y="2015392"/>
          <a:ext cx="7956220" cy="35890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707748"/>
                <a:gridCol w="4248472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ชนก.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</a:t>
                      </a:r>
                      <a:r>
                        <a:rPr lang="th-TH" sz="2800" b="1" spc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3275856" y="764704"/>
            <a:ext cx="295232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4. การพัฒนา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เล็บปีกกาขวา 6"/>
          <p:cNvSpPr/>
          <p:nvPr/>
        </p:nvSpPr>
        <p:spPr>
          <a:xfrm>
            <a:off x="5508104" y="3329696"/>
            <a:ext cx="144016" cy="1728192"/>
          </a:xfrm>
          <a:prstGeom prst="rightBrac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868144" y="328498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12 – 20  ชม./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ปี 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5 ปี รวม 100 ชม.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ตามหลักเกณฑ์ฯ </a:t>
            </a:r>
            <a:b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การพัฒนา ว 22/2560</a:t>
            </a:r>
            <a:endParaRPr lang="th-TH" b="1" dirty="0">
              <a:solidFill>
                <a:srgbClr val="FF0000"/>
              </a:solidFill>
              <a:latin typeface="TH SarabunPSK" pitchFamily="34" charset="-34"/>
              <a:ea typeface="Calibri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62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32738"/>
              </p:ext>
            </p:extLst>
          </p:nvPr>
        </p:nvGraphicFramePr>
        <p:xfrm>
          <a:off x="792244" y="2015392"/>
          <a:ext cx="7596180" cy="358906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815929"/>
                <a:gridCol w="3780251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มีผลการปฏิบัติงาน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ย้อนหลัง 2 ปีติดต่อกัน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มีผลงานที่เกิดจากการปฏิบัติหน้าที่ ย้อนหลัง 5 ปีการศึกษาติดต่อกัน </a:t>
                      </a:r>
                      <a:b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โดยต้องมีผลการประเมิน</a:t>
                      </a:r>
                      <a:b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800" b="1" spc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ผ่านเกณฑ์ </a:t>
                      </a:r>
                      <a:r>
                        <a:rPr lang="th-TH" sz="28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ใน 5 ปีการศึกษา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8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1763688" y="764704"/>
            <a:ext cx="583264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90872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5. ผลงานที่เกิดจากการปฏิบัติหน้าที่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3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544" y="1579623"/>
            <a:ext cx="8496944" cy="5377769"/>
          </a:xfrm>
        </p:spPr>
        <p:txBody>
          <a:bodyPr>
            <a:noAutofit/>
          </a:bodyPr>
          <a:lstStyle/>
          <a:p>
            <a:pPr algn="l"/>
            <a:r>
              <a:rPr lang="th-TH" sz="30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000" b="1" spc="-15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79512" y="1556792"/>
            <a:ext cx="8821644" cy="518457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endParaRPr lang="th-TH" sz="30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0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	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87470"/>
              </p:ext>
            </p:extLst>
          </p:nvPr>
        </p:nvGraphicFramePr>
        <p:xfrm>
          <a:off x="395536" y="1655352"/>
          <a:ext cx="8352928" cy="460557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032448"/>
                <a:gridCol w="4320480"/>
              </a:tblGrid>
              <a:tr h="6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หลักเกณฑ์เดิม </a:t>
                      </a:r>
                      <a:r>
                        <a:rPr lang="th-TH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(ว 17/2552)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หลักเกณฑ์ใหม่ (ว</a:t>
                      </a:r>
                      <a:r>
                        <a:rPr lang="th-TH" sz="28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21/2560)</a:t>
                      </a:r>
                      <a:endParaRPr lang="en-US" sz="2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95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ประเมิน 3 ด้าน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</a:t>
                      </a: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  ด้านวินัย คุณธรรม จริยธรรม </a:t>
                      </a:r>
                      <a:b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        และจรรยาบรรณวิชาชีพ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 2  ด้านความรู้ ความสามารถ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ด้านที่ 3  ด้านผลการปฏิบัติงาน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ขนก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ชนพ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ประเมินผลงานที่เกิดจากการปฏิบัติหน้าที่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ด้าน 13 ตัวชี้วัด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./</a:t>
                      </a:r>
                      <a:r>
                        <a:rPr lang="th-TH" sz="2400" b="1" spc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1. ประเมินผลงานที่เกิดจากการปฏิบัติหน้าที่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ด้าน 13 ตัวชี้วัด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2. ผลงานทางวิชาการ ไม่น้อยกว่า 2 รายการ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- 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  งานวิจัยในชั้นเรียน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      - </a:t>
                      </a:r>
                      <a:r>
                        <a:rPr lang="th-TH" sz="2400" b="1" spc="0" baseline="0" dirty="0" err="1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ชชพ</a:t>
                      </a:r>
                      <a:r>
                        <a:rPr lang="th-TH" sz="2400" b="1" spc="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งานวิจัยเกี่ยวกับการเรียนการสอน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000" b="1" spc="0" baseline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มุมมน 13"/>
          <p:cNvSpPr/>
          <p:nvPr/>
        </p:nvSpPr>
        <p:spPr>
          <a:xfrm>
            <a:off x="2843808" y="404664"/>
            <a:ext cx="3672408" cy="81864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1331640" y="548680"/>
            <a:ext cx="6696744" cy="81864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</a:t>
            </a:r>
            <a:endParaRPr lang="th-TH" sz="3600" dirty="0">
              <a:solidFill>
                <a:schemeClr val="accent6">
                  <a:lumMod val="50000"/>
                </a:schemeClr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9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กำหนดเอง 2">
      <a:dk1>
        <a:sysClr val="windowText" lastClr="000000"/>
      </a:dk1>
      <a:lt1>
        <a:sysClr val="window" lastClr="FFFFFF"/>
      </a:lt1>
      <a:dk2>
        <a:srgbClr val="A2E3FE"/>
      </a:dk2>
      <a:lt2>
        <a:srgbClr val="A2E3FE"/>
      </a:lt2>
      <a:accent1>
        <a:srgbClr val="17BBFD"/>
      </a:accent1>
      <a:accent2>
        <a:srgbClr val="17BBFD"/>
      </a:accent2>
      <a:accent3>
        <a:srgbClr val="72A0FF"/>
      </a:accent3>
      <a:accent4>
        <a:srgbClr val="17BBFD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9271</TotalTime>
  <Words>1085</Words>
  <Application>Microsoft Office PowerPoint</Application>
  <PresentationFormat>นำเสนอทางหน้าจอ (4:3)</PresentationFormat>
  <Paragraphs>299</Paragraphs>
  <Slides>15</Slides>
  <Notes>14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  <vt:variant>
        <vt:lpstr>การนำเสนอแบบกำหนดเอง</vt:lpstr>
      </vt:variant>
      <vt:variant>
        <vt:i4>1</vt:i4>
      </vt:variant>
    </vt:vector>
  </HeadingPairs>
  <TitlesOfParts>
    <vt:vector size="27" baseType="lpstr">
      <vt:lpstr>Wingdings 2</vt:lpstr>
      <vt:lpstr>TH SarabunPSK</vt:lpstr>
      <vt:lpstr>Arial</vt:lpstr>
      <vt:lpstr>Constantia</vt:lpstr>
      <vt:lpstr>TH SarabunIT๙</vt:lpstr>
      <vt:lpstr>Tahoma</vt:lpstr>
      <vt:lpstr>Cordia New</vt:lpstr>
      <vt:lpstr>Calibri</vt:lpstr>
      <vt:lpstr>Browallia New</vt:lpstr>
      <vt:lpstr>Angsana New</vt:lpstr>
      <vt:lpstr>ไหลเวียน</vt:lpstr>
      <vt:lpstr>งานนำเสนอ PowerPoint</vt:lpstr>
      <vt:lpstr>งานนำเสนอ PowerPoint</vt:lpstr>
      <vt:lpstr>งานนำเสนอ PowerPoint</vt:lpstr>
      <vt:lpstr>1. การดำรงตำแหน่ง/การดำรงวิทยฐานะ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การนำเสนอแบบกำหนดเอง 1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4.1</dc:title>
  <dc:creator>Microsoft Windows</dc:creator>
  <cp:lastModifiedBy>KKD Windows7 V.11_x64</cp:lastModifiedBy>
  <cp:revision>862</cp:revision>
  <cp:lastPrinted>2017-08-04T10:19:28Z</cp:lastPrinted>
  <dcterms:created xsi:type="dcterms:W3CDTF">2015-05-21T06:06:02Z</dcterms:created>
  <dcterms:modified xsi:type="dcterms:W3CDTF">2022-07-26T03:59:08Z</dcterms:modified>
</cp:coreProperties>
</file>